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9"/>
  </p:notesMasterIdLst>
  <p:handoutMasterIdLst>
    <p:handoutMasterId r:id="rId20"/>
  </p:handoutMasterIdLst>
  <p:sldIdLst>
    <p:sldId id="256" r:id="rId2"/>
    <p:sldId id="257" r:id="rId3"/>
    <p:sldId id="258" r:id="rId4"/>
    <p:sldId id="273" r:id="rId5"/>
    <p:sldId id="274" r:id="rId6"/>
    <p:sldId id="268" r:id="rId7"/>
    <p:sldId id="269" r:id="rId8"/>
    <p:sldId id="270" r:id="rId9"/>
    <p:sldId id="271" r:id="rId10"/>
    <p:sldId id="272" r:id="rId11"/>
    <p:sldId id="260" r:id="rId12"/>
    <p:sldId id="261" r:id="rId13"/>
    <p:sldId id="267" r:id="rId14"/>
    <p:sldId id="263" r:id="rId15"/>
    <p:sldId id="266" r:id="rId16"/>
    <p:sldId id="264"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53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79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6E686B-9DC2-44FA-A31E-0189AC3CD4AC}" type="datetimeFigureOut">
              <a:rPr lang="en-US" smtClean="0"/>
              <a:t>12/28/2013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3D440E-18F0-402F-B903-04BDF3E4D4F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43D440E-18F0-402F-B903-04BDF3E4D4F4}" type="slidenum">
              <a:rPr lang="en-US" smtClean="0"/>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AC979290-9C5B-4A5C-B905-8E79A4CB5EA3}" type="datetimeFigureOut">
              <a:rPr lang="en-US" smtClean="0"/>
              <a:t>12/27/2013</a:t>
            </a:fld>
            <a:endParaRPr lang="en-US"/>
          </a:p>
        </p:txBody>
      </p:sp>
      <p:sp>
        <p:nvSpPr>
          <p:cNvPr id="16" name="Slide Number Placeholder 15"/>
          <p:cNvSpPr>
            <a:spLocks noGrp="1"/>
          </p:cNvSpPr>
          <p:nvPr>
            <p:ph type="sldNum" sz="quarter" idx="11"/>
          </p:nvPr>
        </p:nvSpPr>
        <p:spPr/>
        <p:txBody>
          <a:bodyPr/>
          <a:lstStyle/>
          <a:p>
            <a:fld id="{FD9926A0-88DE-40F4-8E54-7E05B759FD0E}"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979290-9C5B-4A5C-B905-8E79A4CB5EA3}" type="datetimeFigureOut">
              <a:rPr lang="en-US" smtClean="0"/>
              <a:t>12/27/2013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926A0-88DE-40F4-8E54-7E05B759FD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979290-9C5B-4A5C-B905-8E79A4CB5EA3}" type="datetimeFigureOut">
              <a:rPr lang="en-US" smtClean="0"/>
              <a:t>12/27/2013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926A0-88DE-40F4-8E54-7E05B759FD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AC979290-9C5B-4A5C-B905-8E79A4CB5EA3}" type="datetimeFigureOut">
              <a:rPr lang="en-US" smtClean="0"/>
              <a:t>12/27/2013</a:t>
            </a:fld>
            <a:endParaRPr lang="en-US"/>
          </a:p>
        </p:txBody>
      </p:sp>
      <p:sp>
        <p:nvSpPr>
          <p:cNvPr id="15" name="Slide Number Placeholder 14"/>
          <p:cNvSpPr>
            <a:spLocks noGrp="1"/>
          </p:cNvSpPr>
          <p:nvPr>
            <p:ph type="sldNum" sz="quarter" idx="15"/>
          </p:nvPr>
        </p:nvSpPr>
        <p:spPr/>
        <p:txBody>
          <a:bodyPr/>
          <a:lstStyle>
            <a:lvl1pPr algn="ctr">
              <a:defRPr/>
            </a:lvl1pPr>
          </a:lstStyle>
          <a:p>
            <a:fld id="{FD9926A0-88DE-40F4-8E54-7E05B759FD0E}"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C979290-9C5B-4A5C-B905-8E79A4CB5EA3}" type="datetimeFigureOut">
              <a:rPr lang="en-US" smtClean="0"/>
              <a:t>12/27/2013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9926A0-88DE-40F4-8E54-7E05B759FD0E}"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C979290-9C5B-4A5C-B905-8E79A4CB5EA3}" type="datetimeFigureOut">
              <a:rPr lang="en-US" smtClean="0"/>
              <a:t>12/27/2013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9926A0-88DE-40F4-8E54-7E05B759FD0E}"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D9926A0-88DE-40F4-8E54-7E05B759FD0E}"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AC979290-9C5B-4A5C-B905-8E79A4CB5EA3}" type="datetimeFigureOut">
              <a:rPr lang="en-US" smtClean="0"/>
              <a:t>12/27/2013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C979290-9C5B-4A5C-B905-8E79A4CB5EA3}" type="datetimeFigureOut">
              <a:rPr lang="en-US" smtClean="0"/>
              <a:t>12/27/2013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9926A0-88DE-40F4-8E54-7E05B759FD0E}"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979290-9C5B-4A5C-B905-8E79A4CB5EA3}" type="datetimeFigureOut">
              <a:rPr lang="en-US" smtClean="0"/>
              <a:t>12/27/2013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9926A0-88DE-40F4-8E54-7E05B759FD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C979290-9C5B-4A5C-B905-8E79A4CB5EA3}" type="datetimeFigureOut">
              <a:rPr lang="en-US" smtClean="0"/>
              <a:t>12/27/2013</a:t>
            </a:fld>
            <a:endParaRPr lang="en-US"/>
          </a:p>
        </p:txBody>
      </p:sp>
      <p:sp>
        <p:nvSpPr>
          <p:cNvPr id="9" name="Slide Number Placeholder 8"/>
          <p:cNvSpPr>
            <a:spLocks noGrp="1"/>
          </p:cNvSpPr>
          <p:nvPr>
            <p:ph type="sldNum" sz="quarter" idx="15"/>
          </p:nvPr>
        </p:nvSpPr>
        <p:spPr/>
        <p:txBody>
          <a:bodyPr/>
          <a:lstStyle/>
          <a:p>
            <a:fld id="{FD9926A0-88DE-40F4-8E54-7E05B759FD0E}"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C979290-9C5B-4A5C-B905-8E79A4CB5EA3}" type="datetimeFigureOut">
              <a:rPr lang="en-US" smtClean="0"/>
              <a:t>12/27/2013</a:t>
            </a:fld>
            <a:endParaRPr lang="en-US"/>
          </a:p>
        </p:txBody>
      </p:sp>
      <p:sp>
        <p:nvSpPr>
          <p:cNvPr id="9" name="Slide Number Placeholder 8"/>
          <p:cNvSpPr>
            <a:spLocks noGrp="1"/>
          </p:cNvSpPr>
          <p:nvPr>
            <p:ph type="sldNum" sz="quarter" idx="11"/>
          </p:nvPr>
        </p:nvSpPr>
        <p:spPr/>
        <p:txBody>
          <a:bodyPr/>
          <a:lstStyle/>
          <a:p>
            <a:fld id="{FD9926A0-88DE-40F4-8E54-7E05B759FD0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C979290-9C5B-4A5C-B905-8E79A4CB5EA3}" type="datetimeFigureOut">
              <a:rPr lang="en-US" smtClean="0"/>
              <a:t>12/27/2013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D9926A0-88DE-40F4-8E54-7E05B759FD0E}"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amp;esrc=s&amp;source=images&amp;cd=&amp;cad=rja&amp;docid=WyVpvv7gDzDCSM&amp;tbnid=gYp-yWJ6B5WbrM:&amp;ved=0CAUQjRw&amp;url=http%3A%2F%2Fwww.gbcdecatur.org%2Fsermons%2FNewJerusalem.html&amp;ei=nBq-UpnVCejgyQG0oYDICw&amp;bvm=bv.58187178,d.aWc&amp;psig=AFQjCNH8s3JmeHzuZJxRdVvTh1Ab-p6PeQ&amp;ust=138827675333617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amp;esrc=s&amp;source=images&amp;cd=&amp;cad=rja&amp;docid=ehDOejSIehn7-M&amp;tbnid=iSbf_w6EvpvnxM:&amp;ved=0CAUQjRw&amp;url=http%3A%2F%2Fiamthewordthecomforter.blogspot.com%2Fp%2Frevelation-chapters-19-end.html&amp;ei=Thi-Uor1LuWsyAG-64CQDA&amp;psig=AFQjCNEDZfwukJfANbHcLTY0ZEZ2cqPqfg&amp;ust=138827603011225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docid=Pku3piQQ-7RXSM&amp;tbnid=OowmODS-snibcM:&amp;ved=0CAUQjRw&amp;url=http%3A%2F%2Frapturewatcher.wordpress.com%2Ftag%2Fgolden-streets-of-heaven%2F&amp;ei=PyG-Uvr6NOmdyQGK7YHYCw&amp;bvm=bv.58187178,d.aWc&amp;psig=AFQjCNEp678hvwnSDRZzyIAhMwaouHDnXg&amp;ust=1388278425981099"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amp;esrc=s&amp;source=images&amp;cd=&amp;cad=rja&amp;docid=465ItSYb95x7nM&amp;tbnid=EhhGCwo_RxkYNM:&amp;ved=0CAUQjRw&amp;url=http%3A%2F%2Fwww.123rf.com%2Fphoto_12494981_beautiful-planet-earth-sun--moon-in-space-eps-10-transparencies-used-on-other-than-normal-mode-gradi.html&amp;ei=wRy-Uv-ONqqdyQGtuoHYCw&amp;bvm=bv.58187178,d.aWc&amp;psig=AFQjCNF17-zA5JFrUYVHapr3a7cy6ZPxFQ&amp;ust=1388277258548874"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google.com/url?sa=i&amp;rct=j&amp;q=&amp;esrc=s&amp;source=images&amp;cd=&amp;cad=rja&amp;docid=y72zgGQZTKJRhM&amp;tbnid=JLYzhub-xj028M:&amp;ved=0CAUQjRw&amp;url=http%3A%2F%2Ftrustusonline.org%2F2011%2F09%2F&amp;ei=Wx2-Ut-6OcnayAHL14HYCw&amp;bvm=bv.58187178,d.aWc&amp;psig=AFQjCNH4twH33NPJfJa94PiRx4tqJBUZBg&amp;ust=138827738679391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flipV="1">
            <a:off x="1371600" y="5638800"/>
            <a:ext cx="6400800" cy="381000"/>
          </a:xfrm>
        </p:spPr>
        <p:txBody>
          <a:bodyPr>
            <a:normAutofit fontScale="92500" lnSpcReduction="10000"/>
          </a:bodyPr>
          <a:lstStyle/>
          <a:p>
            <a:endParaRPr lang="en-US" dirty="0"/>
          </a:p>
        </p:txBody>
      </p:sp>
      <p:sp>
        <p:nvSpPr>
          <p:cNvPr id="2" name="Title 1"/>
          <p:cNvSpPr>
            <a:spLocks noGrp="1"/>
          </p:cNvSpPr>
          <p:nvPr>
            <p:ph type="ctrTitle"/>
          </p:nvPr>
        </p:nvSpPr>
        <p:spPr>
          <a:xfrm>
            <a:off x="0" y="228600"/>
            <a:ext cx="9144000" cy="3048000"/>
          </a:xfrm>
        </p:spPr>
        <p:txBody>
          <a:bodyPr>
            <a:noAutofit/>
          </a:bodyPr>
          <a:lstStyle/>
          <a:p>
            <a:r>
              <a:rPr lang="en-US" sz="5400" b="1" dirty="0" smtClean="0"/>
              <a:t>The Alpha and the Omega  </a:t>
            </a:r>
            <a:br>
              <a:rPr lang="en-US" sz="5400" b="1" dirty="0" smtClean="0"/>
            </a:br>
            <a:r>
              <a:rPr lang="en-US" sz="5400" b="1" dirty="0" smtClean="0"/>
              <a:t>The Beginning and </a:t>
            </a:r>
            <a:br>
              <a:rPr lang="en-US" sz="5400" b="1" dirty="0" smtClean="0"/>
            </a:br>
            <a:r>
              <a:rPr lang="en-US" sz="5400" b="1" dirty="0" smtClean="0"/>
              <a:t>the End</a:t>
            </a:r>
            <a:endParaRPr lang="en-US" sz="5400" b="1" dirty="0"/>
          </a:p>
        </p:txBody>
      </p:sp>
      <p:pic>
        <p:nvPicPr>
          <p:cNvPr id="1026" name="Picture 2" descr="C:\Users\Tawna Robinson\Pictures\AlphaOmega.png"/>
          <p:cNvPicPr>
            <a:picLocks noChangeAspect="1" noChangeArrowheads="1"/>
          </p:cNvPicPr>
          <p:nvPr/>
        </p:nvPicPr>
        <p:blipFill>
          <a:blip r:embed="rId2">
            <a:lum/>
          </a:blip>
          <a:srcRect/>
          <a:stretch>
            <a:fillRect/>
          </a:stretch>
        </p:blipFill>
        <p:spPr bwMode="auto">
          <a:xfrm>
            <a:off x="2209800" y="3886200"/>
            <a:ext cx="4724400" cy="2590800"/>
          </a:xfrm>
          <a:prstGeom prst="roundRect">
            <a:avLst>
              <a:gd name="adj" fmla="val 8594"/>
            </a:avLst>
          </a:prstGeom>
          <a:solidFill>
            <a:srgbClr val="FFFFFF">
              <a:shade val="85000"/>
            </a:srgbClr>
          </a:solidFill>
          <a:ln>
            <a:noFill/>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b="1" dirty="0" smtClean="0"/>
              <a:t>Revelation 1:1-3</a:t>
            </a:r>
          </a:p>
          <a:p>
            <a:pPr algn="ctr">
              <a:buNone/>
            </a:pPr>
            <a:endParaRPr lang="en-US" sz="100" dirty="0" smtClean="0"/>
          </a:p>
          <a:p>
            <a:pPr>
              <a:buNone/>
            </a:pPr>
            <a:r>
              <a:rPr lang="en-US" dirty="0" smtClean="0"/>
              <a:t>“The Revelation of Jesus Christ, which God gave Him to show to His bond-servants, the things which must soon take place; and he sent and communicated it by His angel to His bond-servant John, who testified to the word of God and to the testimony of Jesus Christ, even to all that he saw.  Blessed is he who reads and those who hear the words of the prophecy, and heed the things which are written in it; </a:t>
            </a:r>
            <a:r>
              <a:rPr lang="en-US" dirty="0" smtClean="0">
                <a:solidFill>
                  <a:schemeClr val="accent2"/>
                </a:solidFill>
              </a:rPr>
              <a:t>for the time is near</a:t>
            </a:r>
            <a:r>
              <a:rPr lang="en-US" dirty="0" smtClean="0"/>
              <a:t>.”</a:t>
            </a:r>
          </a:p>
          <a:p>
            <a:endParaRPr lang="en-US" dirty="0"/>
          </a:p>
        </p:txBody>
      </p:sp>
      <p:sp>
        <p:nvSpPr>
          <p:cNvPr id="3" name="Title 2"/>
          <p:cNvSpPr>
            <a:spLocks noGrp="1"/>
          </p:cNvSpPr>
          <p:nvPr>
            <p:ph type="title"/>
          </p:nvPr>
        </p:nvSpPr>
        <p:spPr/>
        <p:txBody>
          <a:bodyPr/>
          <a:lstStyle/>
          <a:p>
            <a:pPr algn="ctr"/>
            <a:r>
              <a:rPr b="1" smtClean="0"/>
              <a:t>The Revelation of Jesus Christ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524000"/>
            <a:ext cx="7848600" cy="4572000"/>
          </a:xfrm>
        </p:spPr>
        <p:txBody>
          <a:bodyPr>
            <a:normAutofit/>
          </a:bodyPr>
          <a:lstStyle/>
          <a:p>
            <a:r>
              <a:rPr lang="en-US" dirty="0" smtClean="0"/>
              <a:t>Chapter 1: 		Christ -&gt; John -&gt; Bond-servants </a:t>
            </a:r>
          </a:p>
          <a:p>
            <a:r>
              <a:rPr lang="en-US" dirty="0" smtClean="0"/>
              <a:t>Chapter 2-3:  	Overcome!  Be Ready!</a:t>
            </a:r>
          </a:p>
          <a:p>
            <a:r>
              <a:rPr lang="en-US" dirty="0" smtClean="0"/>
              <a:t>Chapter 4:		God is still on His throne	</a:t>
            </a:r>
          </a:p>
          <a:p>
            <a:r>
              <a:rPr lang="en-US" dirty="0" smtClean="0"/>
              <a:t>Chapter 5:		The Lamb is Worthy</a:t>
            </a:r>
          </a:p>
          <a:p>
            <a:r>
              <a:rPr lang="en-US" dirty="0" smtClean="0"/>
              <a:t>Chapter 6-16: 	God’s Wrath Poured Out</a:t>
            </a:r>
          </a:p>
          <a:p>
            <a:r>
              <a:rPr lang="en-US" dirty="0" smtClean="0"/>
              <a:t>Chapter 17-20:	Judgment of this World &amp; </a:t>
            </a:r>
          </a:p>
          <a:p>
            <a:pPr>
              <a:buNone/>
            </a:pPr>
            <a:r>
              <a:rPr lang="en-US" dirty="0" smtClean="0"/>
              <a:t>	</a:t>
            </a:r>
            <a:r>
              <a:rPr lang="en-US" dirty="0" smtClean="0"/>
              <a:t>			Marriage of the Lamb</a:t>
            </a:r>
          </a:p>
          <a:p>
            <a:r>
              <a:rPr lang="en-US" dirty="0" smtClean="0"/>
              <a:t>Chapter 21-22:	New Heavens &amp; New Earth</a:t>
            </a:r>
            <a:endParaRPr lang="en-US" dirty="0"/>
          </a:p>
        </p:txBody>
      </p:sp>
      <p:sp>
        <p:nvSpPr>
          <p:cNvPr id="2" name="Title 1"/>
          <p:cNvSpPr>
            <a:spLocks noGrp="1"/>
          </p:cNvSpPr>
          <p:nvPr>
            <p:ph type="title"/>
          </p:nvPr>
        </p:nvSpPr>
        <p:spPr/>
        <p:txBody>
          <a:bodyPr>
            <a:normAutofit fontScale="90000"/>
          </a:bodyPr>
          <a:lstStyle/>
          <a:p>
            <a:pPr algn="ctr"/>
            <a:r>
              <a:rPr lang="en-US" b="1" dirty="0" smtClean="0"/>
              <a:t>The Revelation of Jesus Christ </a:t>
            </a:r>
            <a:br>
              <a:rPr lang="en-US" b="1" dirty="0" smtClean="0"/>
            </a:br>
            <a:r>
              <a:rPr lang="en-US" sz="3600" b="1" dirty="0" smtClean="0"/>
              <a:t>Chapter Overview</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6"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2"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12"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8"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0"/>
            <a:ext cx="7086600" cy="4572000"/>
          </a:xfrm>
        </p:spPr>
        <p:txBody>
          <a:bodyPr>
            <a:normAutofit/>
          </a:bodyPr>
          <a:lstStyle/>
          <a:p>
            <a:pPr algn="ctr">
              <a:buNone/>
            </a:pPr>
            <a:r>
              <a:rPr lang="en-US" sz="2800" dirty="0" smtClean="0"/>
              <a:t>Revelation 21:1-7</a:t>
            </a:r>
          </a:p>
          <a:p>
            <a:pPr algn="ctr">
              <a:buNone/>
            </a:pPr>
            <a:endParaRPr lang="en-US" sz="2800" dirty="0"/>
          </a:p>
        </p:txBody>
      </p:sp>
      <p:sp>
        <p:nvSpPr>
          <p:cNvPr id="2" name="Title 1"/>
          <p:cNvSpPr>
            <a:spLocks noGrp="1"/>
          </p:cNvSpPr>
          <p:nvPr>
            <p:ph type="title"/>
          </p:nvPr>
        </p:nvSpPr>
        <p:spPr/>
        <p:txBody>
          <a:bodyPr>
            <a:normAutofit/>
          </a:bodyPr>
          <a:lstStyle/>
          <a:p>
            <a:pPr algn="ctr"/>
            <a:r>
              <a:rPr lang="en-US" b="1" dirty="0" smtClean="0"/>
              <a:t>The Revelation of Jesus Christ</a:t>
            </a:r>
            <a:endParaRPr lang="en-US" b="1" dirty="0"/>
          </a:p>
        </p:txBody>
      </p:sp>
      <p:pic>
        <p:nvPicPr>
          <p:cNvPr id="19462" name="Picture 6" descr="http://www.gbcdecatur.org/files/NewJerusalem.jpg">
            <a:hlinkClick r:id="rId2"/>
          </p:cNvPr>
          <p:cNvPicPr>
            <a:picLocks noChangeAspect="1" noChangeArrowheads="1"/>
          </p:cNvPicPr>
          <p:nvPr/>
        </p:nvPicPr>
        <p:blipFill>
          <a:blip r:embed="rId3"/>
          <a:srcRect/>
          <a:stretch>
            <a:fillRect/>
          </a:stretch>
        </p:blipFill>
        <p:spPr bwMode="auto">
          <a:xfrm>
            <a:off x="1771650" y="2209800"/>
            <a:ext cx="5600700" cy="4200525"/>
          </a:xfrm>
          <a:prstGeom prst="rect">
            <a:avLst/>
          </a:prstGeom>
          <a:noFill/>
          <a:ln>
            <a:solidFill>
              <a:schemeClr val="bg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par>
                          <p:cTn id="8" fill="hold">
                            <p:stCondLst>
                              <p:cond delay="1000"/>
                            </p:stCondLst>
                            <p:childTnLst>
                              <p:par>
                                <p:cTn id="9" presetID="2" presetClass="entr" presetSubtype="1" fill="hold" nodeType="afterEffect">
                                  <p:stCondLst>
                                    <p:cond delay="0"/>
                                  </p:stCondLst>
                                  <p:childTnLst>
                                    <p:set>
                                      <p:cBhvr>
                                        <p:cTn id="10" dur="1" fill="hold">
                                          <p:stCondLst>
                                            <p:cond delay="0"/>
                                          </p:stCondLst>
                                        </p:cTn>
                                        <p:tgtEl>
                                          <p:spTgt spid="19462"/>
                                        </p:tgtEl>
                                        <p:attrNameLst>
                                          <p:attrName>style.visibility</p:attrName>
                                        </p:attrNameLst>
                                      </p:cBhvr>
                                      <p:to>
                                        <p:strVal val="visible"/>
                                      </p:to>
                                    </p:set>
                                    <p:anim calcmode="lin" valueType="num">
                                      <p:cBhvr additive="base">
                                        <p:cTn id="11" dur="2000" fill="hold"/>
                                        <p:tgtEl>
                                          <p:spTgt spid="19462"/>
                                        </p:tgtEl>
                                        <p:attrNameLst>
                                          <p:attrName>ppt_x</p:attrName>
                                        </p:attrNameLst>
                                      </p:cBhvr>
                                      <p:tavLst>
                                        <p:tav tm="0">
                                          <p:val>
                                            <p:strVal val="#ppt_x"/>
                                          </p:val>
                                        </p:tav>
                                        <p:tav tm="100000">
                                          <p:val>
                                            <p:strVal val="#ppt_x"/>
                                          </p:val>
                                        </p:tav>
                                      </p:tavLst>
                                    </p:anim>
                                    <p:anim calcmode="lin" valueType="num">
                                      <p:cBhvr additive="base">
                                        <p:cTn id="12" dur="2000" fill="hold"/>
                                        <p:tgtEl>
                                          <p:spTgt spid="1946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sz="2800" dirty="0" smtClean="0"/>
              <a:t>Revelation 22:1-5</a:t>
            </a:r>
            <a:endParaRPr lang="en-US" dirty="0"/>
          </a:p>
        </p:txBody>
      </p:sp>
      <p:sp>
        <p:nvSpPr>
          <p:cNvPr id="3" name="Title 2"/>
          <p:cNvSpPr>
            <a:spLocks noGrp="1"/>
          </p:cNvSpPr>
          <p:nvPr>
            <p:ph type="title"/>
          </p:nvPr>
        </p:nvSpPr>
        <p:spPr/>
        <p:txBody>
          <a:bodyPr/>
          <a:lstStyle/>
          <a:p>
            <a:pPr algn="ctr"/>
            <a:r>
              <a:rPr b="1" smtClean="0"/>
              <a:t>The Revelation of Jesus Christ</a:t>
            </a:r>
            <a:endParaRPr lang="en-US" dirty="0"/>
          </a:p>
        </p:txBody>
      </p:sp>
      <p:pic>
        <p:nvPicPr>
          <p:cNvPr id="2055" name="Picture 7" descr="http://2.bp.blogspot.com/-L-TgTKGzg2U/UOAoS6GChcI/AAAAAAAAGFE/s6Kjv6V0-6g/s1600/Water+river+of+life.jpg">
            <a:hlinkClick r:id="rId2"/>
          </p:cNvPr>
          <p:cNvPicPr>
            <a:picLocks noChangeAspect="1" noChangeArrowheads="1"/>
          </p:cNvPicPr>
          <p:nvPr/>
        </p:nvPicPr>
        <p:blipFill>
          <a:blip r:embed="rId3"/>
          <a:srcRect/>
          <a:stretch>
            <a:fillRect/>
          </a:stretch>
        </p:blipFill>
        <p:spPr bwMode="auto">
          <a:xfrm>
            <a:off x="1905000" y="2133600"/>
            <a:ext cx="5334000" cy="4369898"/>
          </a:xfrm>
          <a:prstGeom prst="rect">
            <a:avLst/>
          </a:prstGeom>
          <a:noFill/>
          <a:ln>
            <a:solidFill>
              <a:schemeClr val="bg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1000"/>
                                        <p:tgtEl>
                                          <p:spTgt spid="2">
                                            <p:txEl>
                                              <p:pRg st="0" end="0"/>
                                            </p:txEl>
                                          </p:spTgt>
                                        </p:tgtEl>
                                      </p:cBhvr>
                                    </p:animEffect>
                                  </p:childTnLst>
                                </p:cTn>
                              </p:par>
                            </p:childTnLst>
                          </p:cTn>
                        </p:par>
                        <p:par>
                          <p:cTn id="8" fill="hold">
                            <p:stCondLst>
                              <p:cond delay="1000"/>
                            </p:stCondLst>
                            <p:childTnLst>
                              <p:par>
                                <p:cTn id="9" presetID="8" presetClass="entr" presetSubtype="32" fill="hold" nodeType="afterEffect">
                                  <p:stCondLst>
                                    <p:cond delay="0"/>
                                  </p:stCondLst>
                                  <p:childTnLst>
                                    <p:set>
                                      <p:cBhvr>
                                        <p:cTn id="10" dur="1" fill="hold">
                                          <p:stCondLst>
                                            <p:cond delay="0"/>
                                          </p:stCondLst>
                                        </p:cTn>
                                        <p:tgtEl>
                                          <p:spTgt spid="2055"/>
                                        </p:tgtEl>
                                        <p:attrNameLst>
                                          <p:attrName>style.visibility</p:attrName>
                                        </p:attrNameLst>
                                      </p:cBhvr>
                                      <p:to>
                                        <p:strVal val="visible"/>
                                      </p:to>
                                    </p:set>
                                    <p:animEffect transition="in" filter="diamond(out)">
                                      <p:cBhvr>
                                        <p:cTn id="11" dur="20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Genesis       vs.      Revelation</a:t>
            </a:r>
            <a:endParaRPr lang="en-US" b="1" dirty="0"/>
          </a:p>
        </p:txBody>
      </p:sp>
      <p:sp>
        <p:nvSpPr>
          <p:cNvPr id="3" name="Content Placeholder 2"/>
          <p:cNvSpPr>
            <a:spLocks noGrp="1"/>
          </p:cNvSpPr>
          <p:nvPr>
            <p:ph sz="half" idx="1"/>
          </p:nvPr>
        </p:nvSpPr>
        <p:spPr/>
        <p:txBody>
          <a:bodyPr>
            <a:normAutofit/>
          </a:bodyPr>
          <a:lstStyle/>
          <a:p>
            <a:pPr marL="342900" indent="-342900">
              <a:buSzPct val="100000"/>
              <a:buFont typeface="+mj-lt"/>
              <a:buAutoNum type="arabicPeriod"/>
            </a:pPr>
            <a:r>
              <a:rPr lang="en-US" sz="2400" dirty="0" smtClean="0"/>
              <a:t>Heavens </a:t>
            </a:r>
            <a:r>
              <a:rPr lang="en-US" sz="2400" dirty="0"/>
              <a:t>&amp; earth </a:t>
            </a:r>
            <a:r>
              <a:rPr lang="en-US" sz="2400" dirty="0" smtClean="0"/>
              <a:t>created</a:t>
            </a:r>
          </a:p>
          <a:p>
            <a:pPr marL="342900" indent="-342900">
              <a:buSzPct val="100000"/>
              <a:buFont typeface="+mj-lt"/>
              <a:buAutoNum type="arabicPeriod"/>
            </a:pPr>
            <a:endParaRPr lang="en-US" sz="2400" dirty="0" smtClean="0"/>
          </a:p>
          <a:p>
            <a:pPr marL="342900" indent="-342900">
              <a:buSzPct val="100000"/>
              <a:buFont typeface="+mj-lt"/>
              <a:buAutoNum type="arabicPeriod"/>
            </a:pPr>
            <a:r>
              <a:rPr lang="en-US" sz="2400" dirty="0" smtClean="0"/>
              <a:t>Adam &amp; Eve live there</a:t>
            </a:r>
          </a:p>
          <a:p>
            <a:pPr marL="342900" indent="-342900">
              <a:buSzPct val="100000"/>
              <a:buFont typeface="+mj-lt"/>
              <a:buAutoNum type="arabicPeriod"/>
            </a:pPr>
            <a:endParaRPr lang="en-US" sz="2400" dirty="0" smtClean="0"/>
          </a:p>
          <a:p>
            <a:pPr marL="342900" indent="-342900">
              <a:buSzPct val="100000"/>
              <a:buFont typeface="+mj-lt"/>
              <a:buAutoNum type="arabicPeriod"/>
            </a:pPr>
            <a:r>
              <a:rPr lang="en-US" sz="2400" dirty="0" smtClean="0"/>
              <a:t>Live </a:t>
            </a:r>
            <a:r>
              <a:rPr lang="en-US" sz="2400" dirty="0"/>
              <a:t>in a </a:t>
            </a:r>
            <a:r>
              <a:rPr lang="en-US" sz="2400" dirty="0" smtClean="0"/>
              <a:t>garden</a:t>
            </a:r>
          </a:p>
          <a:p>
            <a:pPr marL="342900" indent="-342900">
              <a:buSzPct val="100000"/>
              <a:buFont typeface="+mj-lt"/>
              <a:buAutoNum type="arabicPeriod"/>
            </a:pPr>
            <a:endParaRPr lang="en-US" sz="2400" dirty="0"/>
          </a:p>
          <a:p>
            <a:pPr marL="342900" indent="-342900">
              <a:buSzPct val="100000"/>
              <a:buFont typeface="+mj-lt"/>
              <a:buAutoNum type="arabicPeriod"/>
            </a:pPr>
            <a:r>
              <a:rPr lang="en-US" sz="2400" dirty="0" smtClean="0"/>
              <a:t>God </a:t>
            </a:r>
            <a:r>
              <a:rPr lang="en-US" sz="2400" dirty="0"/>
              <a:t>walks with </a:t>
            </a:r>
            <a:r>
              <a:rPr lang="en-US" sz="2400" dirty="0" smtClean="0"/>
              <a:t>them</a:t>
            </a:r>
          </a:p>
          <a:p>
            <a:pPr marL="342900" indent="-342900">
              <a:buSzPct val="100000"/>
              <a:buFont typeface="+mj-lt"/>
              <a:buAutoNum type="arabicPeriod"/>
            </a:pPr>
            <a:endParaRPr lang="en-US" sz="2400" dirty="0"/>
          </a:p>
          <a:p>
            <a:pPr marL="342900" indent="-342900">
              <a:buSzPct val="100000"/>
              <a:buFont typeface="+mj-lt"/>
              <a:buAutoNum type="arabicPeriod"/>
            </a:pPr>
            <a:r>
              <a:rPr lang="en-US" sz="2400" dirty="0"/>
              <a:t>Sun, moon and stars give </a:t>
            </a:r>
            <a:r>
              <a:rPr lang="en-US" sz="2400" dirty="0" smtClean="0"/>
              <a:t>light</a:t>
            </a:r>
            <a:endParaRPr lang="en-US" sz="2400" dirty="0"/>
          </a:p>
        </p:txBody>
      </p:sp>
      <p:sp>
        <p:nvSpPr>
          <p:cNvPr id="8" name="Content Placeholder 7"/>
          <p:cNvSpPr>
            <a:spLocks noGrp="1"/>
          </p:cNvSpPr>
          <p:nvPr>
            <p:ph sz="half" idx="2"/>
          </p:nvPr>
        </p:nvSpPr>
        <p:spPr/>
        <p:txBody>
          <a:bodyPr>
            <a:normAutofit/>
          </a:bodyPr>
          <a:lstStyle/>
          <a:p>
            <a:pPr marL="457200" indent="-457200">
              <a:buSzPct val="100000"/>
              <a:buFont typeface="+mj-lt"/>
              <a:buAutoNum type="arabicPeriod"/>
            </a:pPr>
            <a:r>
              <a:rPr lang="en-US" sz="2400" dirty="0" smtClean="0"/>
              <a:t>The new heaven &amp; earth come from heaven</a:t>
            </a:r>
          </a:p>
          <a:p>
            <a:pPr marL="457200" indent="-457200">
              <a:buSzPct val="100000"/>
              <a:buFont typeface="+mj-lt"/>
              <a:buAutoNum type="arabicPeriod"/>
            </a:pPr>
            <a:endParaRPr lang="en-US" sz="100" dirty="0" smtClean="0"/>
          </a:p>
          <a:p>
            <a:pPr marL="457200" indent="-457200">
              <a:buSzPct val="100000"/>
              <a:buFont typeface="+mj-lt"/>
              <a:buAutoNum type="arabicPeriod"/>
            </a:pPr>
            <a:r>
              <a:rPr lang="en-US" sz="2400" dirty="0" smtClean="0"/>
              <a:t>His bride, people from all nations live there</a:t>
            </a:r>
          </a:p>
          <a:p>
            <a:pPr marL="457200" indent="-457200">
              <a:buSzPct val="100000"/>
              <a:buFont typeface="+mj-lt"/>
              <a:buAutoNum type="arabicPeriod"/>
            </a:pPr>
            <a:endParaRPr lang="en-US" sz="100" dirty="0" smtClean="0"/>
          </a:p>
          <a:p>
            <a:pPr marL="457200" indent="-457200">
              <a:buSzPct val="100000"/>
              <a:buFont typeface="+mj-lt"/>
              <a:buAutoNum type="arabicPeriod"/>
            </a:pPr>
            <a:r>
              <a:rPr lang="en-US" sz="2400" dirty="0" smtClean="0"/>
              <a:t>Live in the holy city, new Jerusalem</a:t>
            </a:r>
          </a:p>
          <a:p>
            <a:pPr marL="457200" indent="-457200">
              <a:buSzPct val="100000"/>
              <a:buFont typeface="+mj-lt"/>
              <a:buAutoNum type="arabicPeriod"/>
            </a:pPr>
            <a:endParaRPr lang="en-US" sz="100" dirty="0" smtClean="0"/>
          </a:p>
          <a:p>
            <a:pPr marL="457200" indent="-457200">
              <a:buSzPct val="100000"/>
              <a:buFont typeface="+mj-lt"/>
              <a:buAutoNum type="arabicPeriod"/>
            </a:pPr>
            <a:r>
              <a:rPr lang="en-US" sz="2400" dirty="0" smtClean="0"/>
              <a:t>God &amp; the Lamb dwell among His people</a:t>
            </a:r>
          </a:p>
          <a:p>
            <a:pPr marL="457200" indent="-457200">
              <a:buSzPct val="100000"/>
              <a:buFont typeface="+mj-lt"/>
              <a:buAutoNum type="arabicPeriod"/>
            </a:pPr>
            <a:endParaRPr lang="en-US" sz="100" dirty="0" smtClean="0"/>
          </a:p>
          <a:p>
            <a:pPr marL="457200" indent="-457200">
              <a:buSzPct val="100000"/>
              <a:buFont typeface="+mj-lt"/>
              <a:buAutoNum type="arabicPeriod"/>
            </a:pPr>
            <a:r>
              <a:rPr lang="en-US" sz="2400" dirty="0" smtClean="0"/>
              <a:t>God &amp; Lamb are its light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additive="base">
                                        <p:cTn id="11" dur="10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12" dur="10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additive="base">
                                        <p:cTn id="21" dur="1000" fill="hold"/>
                                        <p:tgtEl>
                                          <p:spTgt spid="8">
                                            <p:txEl>
                                              <p:pRg st="2" end="2"/>
                                            </p:txEl>
                                          </p:spTgt>
                                        </p:tgtEl>
                                        <p:attrNameLst>
                                          <p:attrName>ppt_x</p:attrName>
                                        </p:attrNameLst>
                                      </p:cBhvr>
                                      <p:tavLst>
                                        <p:tav tm="0">
                                          <p:val>
                                            <p:strVal val="1+#ppt_w/2"/>
                                          </p:val>
                                        </p:tav>
                                        <p:tav tm="100000">
                                          <p:val>
                                            <p:strVal val="#ppt_x"/>
                                          </p:val>
                                        </p:tav>
                                      </p:tavLst>
                                    </p:anim>
                                    <p:anim calcmode="lin" valueType="num">
                                      <p:cBhvr additive="base">
                                        <p:cTn id="22" dur="10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1000" fill="hold"/>
                                        <p:tgtEl>
                                          <p:spTgt spid="8">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8">
                                            <p:txEl>
                                              <p:pRg st="6" end="6"/>
                                            </p:txEl>
                                          </p:spTgt>
                                        </p:tgtEl>
                                        <p:attrNameLst>
                                          <p:attrName>style.visibility</p:attrName>
                                        </p:attrNameLst>
                                      </p:cBhvr>
                                      <p:to>
                                        <p:strVal val="visible"/>
                                      </p:to>
                                    </p:set>
                                    <p:anim calcmode="lin" valueType="num">
                                      <p:cBhvr additive="base">
                                        <p:cTn id="41" dur="1000" fill="hold"/>
                                        <p:tgtEl>
                                          <p:spTgt spid="8">
                                            <p:txEl>
                                              <p:pRg st="6" end="6"/>
                                            </p:txEl>
                                          </p:spTgt>
                                        </p:tgtEl>
                                        <p:attrNameLst>
                                          <p:attrName>ppt_x</p:attrName>
                                        </p:attrNameLst>
                                      </p:cBhvr>
                                      <p:tavLst>
                                        <p:tav tm="0">
                                          <p:val>
                                            <p:strVal val="1+#ppt_w/2"/>
                                          </p:val>
                                        </p:tav>
                                        <p:tav tm="100000">
                                          <p:val>
                                            <p:strVal val="#ppt_x"/>
                                          </p:val>
                                        </p:tav>
                                      </p:tavLst>
                                    </p:anim>
                                    <p:anim calcmode="lin" valueType="num">
                                      <p:cBhvr additive="base">
                                        <p:cTn id="42" dur="1000" fill="hold"/>
                                        <p:tgtEl>
                                          <p:spTgt spid="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1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8" dur="1000" fill="hold"/>
                                        <p:tgtEl>
                                          <p:spTgt spid="3">
                                            <p:txEl>
                                              <p:pRg st="8" end="8"/>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8">
                                            <p:txEl>
                                              <p:pRg st="8" end="8"/>
                                            </p:txEl>
                                          </p:spTgt>
                                        </p:tgtEl>
                                        <p:attrNameLst>
                                          <p:attrName>style.visibility</p:attrName>
                                        </p:attrNameLst>
                                      </p:cBhvr>
                                      <p:to>
                                        <p:strVal val="visible"/>
                                      </p:to>
                                    </p:set>
                                    <p:anim calcmode="lin" valueType="num">
                                      <p:cBhvr additive="base">
                                        <p:cTn id="51" dur="1000" fill="hold"/>
                                        <p:tgtEl>
                                          <p:spTgt spid="8">
                                            <p:txEl>
                                              <p:pRg st="8" end="8"/>
                                            </p:txEl>
                                          </p:spTgt>
                                        </p:tgtEl>
                                        <p:attrNameLst>
                                          <p:attrName>ppt_x</p:attrName>
                                        </p:attrNameLst>
                                      </p:cBhvr>
                                      <p:tavLst>
                                        <p:tav tm="0">
                                          <p:val>
                                            <p:strVal val="1+#ppt_w/2"/>
                                          </p:val>
                                        </p:tav>
                                        <p:tav tm="100000">
                                          <p:val>
                                            <p:strVal val="#ppt_x"/>
                                          </p:val>
                                        </p:tav>
                                      </p:tavLst>
                                    </p:anim>
                                    <p:anim calcmode="lin" valueType="num">
                                      <p:cBhvr additive="base">
                                        <p:cTn id="52" dur="1000" fill="hold"/>
                                        <p:tgtEl>
                                          <p:spTgt spid="8">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b="1" smtClean="0"/>
              <a:t>Genesis       vs.      Revelation</a:t>
            </a:r>
            <a:endParaRPr lang="en-US" dirty="0"/>
          </a:p>
        </p:txBody>
      </p:sp>
      <p:sp>
        <p:nvSpPr>
          <p:cNvPr id="2" name="Content Placeholder 1"/>
          <p:cNvSpPr>
            <a:spLocks noGrp="1"/>
          </p:cNvSpPr>
          <p:nvPr>
            <p:ph sz="half" idx="1"/>
          </p:nvPr>
        </p:nvSpPr>
        <p:spPr/>
        <p:txBody>
          <a:bodyPr>
            <a:noAutofit/>
          </a:bodyPr>
          <a:lstStyle/>
          <a:p>
            <a:pPr marL="457200" indent="-457200">
              <a:buSzPct val="100000"/>
              <a:buFont typeface="+mj-lt"/>
              <a:buAutoNum type="arabicPeriod" startAt="6"/>
            </a:pPr>
            <a:r>
              <a:rPr lang="en-US" sz="2400" dirty="0" smtClean="0"/>
              <a:t>Could eat from all trees (but 1)</a:t>
            </a:r>
          </a:p>
          <a:p>
            <a:pPr marL="457200" indent="-457200">
              <a:buSzPct val="100000"/>
              <a:buFont typeface="+mj-lt"/>
              <a:buAutoNum type="arabicPeriod" startAt="6"/>
            </a:pPr>
            <a:r>
              <a:rPr lang="en-US" sz="2400" dirty="0" smtClean="0"/>
              <a:t>River flowed out of </a:t>
            </a:r>
            <a:r>
              <a:rPr lang="en-US" sz="2400" dirty="0" smtClean="0"/>
              <a:t>it</a:t>
            </a:r>
          </a:p>
          <a:p>
            <a:pPr marL="457200" indent="-457200">
              <a:buSzPct val="100000"/>
              <a:buFont typeface="+mj-lt"/>
              <a:buAutoNum type="arabicPeriod" startAt="6"/>
            </a:pPr>
            <a:endParaRPr lang="en-US" sz="1200" dirty="0" smtClean="0"/>
          </a:p>
          <a:p>
            <a:pPr marL="457200" indent="-457200">
              <a:buSzPct val="100000"/>
              <a:buFont typeface="+mj-lt"/>
              <a:buAutoNum type="arabicPeriod" startAt="6"/>
            </a:pPr>
            <a:r>
              <a:rPr lang="en-US" sz="2400" dirty="0" smtClean="0"/>
              <a:t>Satan/serpent lives among them</a:t>
            </a:r>
          </a:p>
          <a:p>
            <a:pPr marL="457200" indent="-457200">
              <a:buSzPct val="100000"/>
              <a:buFont typeface="+mj-lt"/>
              <a:buAutoNum type="arabicPeriod" startAt="6"/>
            </a:pPr>
            <a:r>
              <a:rPr lang="en-US" sz="2400" dirty="0" smtClean="0"/>
              <a:t>Knew death, pain, mourning</a:t>
            </a:r>
          </a:p>
          <a:p>
            <a:pPr marL="457200" indent="-457200">
              <a:buSzPct val="100000"/>
              <a:buFont typeface="+mj-lt"/>
              <a:buAutoNum type="arabicPeriod" startAt="6"/>
            </a:pPr>
            <a:r>
              <a:rPr lang="en-US" sz="2400" dirty="0" smtClean="0"/>
              <a:t>Mankind and creation cursed</a:t>
            </a:r>
          </a:p>
          <a:p>
            <a:pPr marL="457200" indent="-457200">
              <a:buSzPct val="100000"/>
              <a:buFont typeface="+mj-lt"/>
              <a:buAutoNum type="arabicPeriod" startAt="6"/>
            </a:pPr>
            <a:r>
              <a:rPr lang="en-US" sz="2400" dirty="0" smtClean="0"/>
              <a:t>Were expelled from the garden</a:t>
            </a:r>
          </a:p>
          <a:p>
            <a:pPr marL="457200" indent="-457200">
              <a:buSzPct val="100000"/>
              <a:buFont typeface="+mj-lt"/>
              <a:buAutoNum type="arabicPeriod" startAt="6"/>
            </a:pPr>
            <a:endParaRPr lang="en-US" sz="2400" dirty="0"/>
          </a:p>
        </p:txBody>
      </p:sp>
      <p:sp>
        <p:nvSpPr>
          <p:cNvPr id="5" name="Content Placeholder 4"/>
          <p:cNvSpPr>
            <a:spLocks noGrp="1"/>
          </p:cNvSpPr>
          <p:nvPr>
            <p:ph sz="half" idx="2"/>
          </p:nvPr>
        </p:nvSpPr>
        <p:spPr>
          <a:xfrm>
            <a:off x="4419600" y="1524000"/>
            <a:ext cx="4572000" cy="4572000"/>
          </a:xfrm>
        </p:spPr>
        <p:txBody>
          <a:bodyPr>
            <a:noAutofit/>
          </a:bodyPr>
          <a:lstStyle/>
          <a:p>
            <a:pPr marL="457200" indent="-457200">
              <a:buClr>
                <a:schemeClr val="accent2"/>
              </a:buClr>
              <a:buSzPct val="100000"/>
              <a:buFont typeface="+mj-lt"/>
              <a:buAutoNum type="arabicPeriod" startAt="6"/>
            </a:pPr>
            <a:r>
              <a:rPr lang="en-US" sz="2400" dirty="0" smtClean="0"/>
              <a:t>Tree of Life produces 12 kinds of fruit</a:t>
            </a:r>
          </a:p>
          <a:p>
            <a:pPr marL="457200" indent="-457200">
              <a:buClr>
                <a:schemeClr val="accent2"/>
              </a:buClr>
              <a:buSzPct val="115000"/>
              <a:buFont typeface="+mj-lt"/>
              <a:buAutoNum type="arabicPeriod" startAt="6"/>
            </a:pPr>
            <a:r>
              <a:rPr lang="en-US" sz="2000" dirty="0" smtClean="0"/>
              <a:t>River </a:t>
            </a:r>
            <a:r>
              <a:rPr lang="en-US" sz="2000" dirty="0" smtClean="0"/>
              <a:t>of the water of life comes from the throne of God &amp; the Lamb</a:t>
            </a:r>
          </a:p>
          <a:p>
            <a:pPr marL="457200" indent="-457200">
              <a:buClr>
                <a:schemeClr val="accent2"/>
              </a:buClr>
              <a:buSzPct val="110000"/>
              <a:buFont typeface="+mj-lt"/>
              <a:buAutoNum type="arabicPeriod" startAt="6"/>
            </a:pPr>
            <a:r>
              <a:rPr lang="en-US" sz="2100" dirty="0" smtClean="0"/>
              <a:t>Satan has been judged, and nothing evil is allowed in the city</a:t>
            </a:r>
          </a:p>
          <a:p>
            <a:pPr marL="457200" indent="-457200">
              <a:buClr>
                <a:schemeClr val="accent2"/>
              </a:buClr>
              <a:buSzPct val="100000"/>
              <a:buFont typeface="+mj-lt"/>
              <a:buAutoNum type="arabicPeriod" startAt="6"/>
            </a:pPr>
            <a:r>
              <a:rPr lang="en-US" sz="2400" dirty="0" smtClean="0"/>
              <a:t>No </a:t>
            </a:r>
            <a:r>
              <a:rPr lang="en-US" sz="2400" dirty="0" smtClean="0"/>
              <a:t>longer any death, crying, pain, mourning</a:t>
            </a:r>
          </a:p>
          <a:p>
            <a:pPr marL="457200" indent="-457200">
              <a:buClr>
                <a:schemeClr val="accent2"/>
              </a:buClr>
              <a:buSzPct val="100000"/>
              <a:buFont typeface="+mj-lt"/>
              <a:buAutoNum type="arabicPeriod" startAt="6"/>
            </a:pPr>
            <a:r>
              <a:rPr lang="en-US" sz="2400" dirty="0" smtClean="0"/>
              <a:t>No </a:t>
            </a:r>
            <a:r>
              <a:rPr lang="en-US" sz="2400" dirty="0" smtClean="0"/>
              <a:t>longer any curse, all are made new</a:t>
            </a:r>
          </a:p>
          <a:p>
            <a:pPr marL="457200" indent="-457200">
              <a:buClr>
                <a:schemeClr val="accent2"/>
              </a:buClr>
              <a:buSzPct val="100000"/>
              <a:buFont typeface="+mj-lt"/>
              <a:buAutoNum type="arabicPeriod" startAt="6"/>
            </a:pPr>
            <a:r>
              <a:rPr lang="en-US" sz="2400" dirty="0" smtClean="0"/>
              <a:t>Will </a:t>
            </a:r>
            <a:r>
              <a:rPr lang="en-US" sz="2400" dirty="0" smtClean="0"/>
              <a:t>live with God forever</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10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12" dur="1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10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2">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additive="base">
                                        <p:cTn id="21" dur="10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22" dur="10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 calcmode="lin" valueType="num">
                                      <p:cBhvr additive="base">
                                        <p:cTn id="27" dur="10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2">
                                            <p:txEl>
                                              <p:pRg st="3" end="3"/>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additive="base">
                                        <p:cTn id="31" dur="10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10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2">
                                            <p:txEl>
                                              <p:pRg st="4" end="4"/>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5">
                                            <p:txEl>
                                              <p:pRg st="3" end="3"/>
                                            </p:txEl>
                                          </p:spTgt>
                                        </p:tgtEl>
                                        <p:attrNameLst>
                                          <p:attrName>style.visibility</p:attrName>
                                        </p:attrNameLst>
                                      </p:cBhvr>
                                      <p:to>
                                        <p:strVal val="visible"/>
                                      </p:to>
                                    </p:set>
                                    <p:anim calcmode="lin" valueType="num">
                                      <p:cBhvr additive="base">
                                        <p:cTn id="41" dur="10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42" dur="10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 calcmode="lin" valueType="num">
                                      <p:cBhvr additive="base">
                                        <p:cTn id="47" dur="10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48" dur="1000" fill="hold"/>
                                        <p:tgtEl>
                                          <p:spTgt spid="2">
                                            <p:txEl>
                                              <p:pRg st="5" end="5"/>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5">
                                            <p:txEl>
                                              <p:pRg st="4" end="4"/>
                                            </p:txEl>
                                          </p:spTgt>
                                        </p:tgtEl>
                                        <p:attrNameLst>
                                          <p:attrName>style.visibility</p:attrName>
                                        </p:attrNameLst>
                                      </p:cBhvr>
                                      <p:to>
                                        <p:strVal val="visible"/>
                                      </p:to>
                                    </p:set>
                                    <p:anim calcmode="lin" valueType="num">
                                      <p:cBhvr additive="base">
                                        <p:cTn id="51" dur="10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52" dur="10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2">
                                            <p:txEl>
                                              <p:pRg st="6" end="6"/>
                                            </p:txEl>
                                          </p:spTgt>
                                        </p:tgtEl>
                                        <p:attrNameLst>
                                          <p:attrName>style.visibility</p:attrName>
                                        </p:attrNameLst>
                                      </p:cBhvr>
                                      <p:to>
                                        <p:strVal val="visible"/>
                                      </p:to>
                                    </p:set>
                                    <p:anim calcmode="lin" valueType="num">
                                      <p:cBhvr additive="base">
                                        <p:cTn id="57" dur="10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58" dur="1000" fill="hold"/>
                                        <p:tgtEl>
                                          <p:spTgt spid="2">
                                            <p:txEl>
                                              <p:pRg st="6" end="6"/>
                                            </p:txEl>
                                          </p:spTgt>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5">
                                            <p:txEl>
                                              <p:pRg st="5" end="5"/>
                                            </p:txEl>
                                          </p:spTgt>
                                        </p:tgtEl>
                                        <p:attrNameLst>
                                          <p:attrName>style.visibility</p:attrName>
                                        </p:attrNameLst>
                                      </p:cBhvr>
                                      <p:to>
                                        <p:strVal val="visible"/>
                                      </p:to>
                                    </p:set>
                                    <p:anim calcmode="lin" valueType="num">
                                      <p:cBhvr additive="base">
                                        <p:cTn id="61" dur="1000" fill="hold"/>
                                        <p:tgtEl>
                                          <p:spTgt spid="5">
                                            <p:txEl>
                                              <p:pRg st="5" end="5"/>
                                            </p:txEl>
                                          </p:spTgt>
                                        </p:tgtEl>
                                        <p:attrNameLst>
                                          <p:attrName>ppt_x</p:attrName>
                                        </p:attrNameLst>
                                      </p:cBhvr>
                                      <p:tavLst>
                                        <p:tav tm="0">
                                          <p:val>
                                            <p:strVal val="1+#ppt_w/2"/>
                                          </p:val>
                                        </p:tav>
                                        <p:tav tm="100000">
                                          <p:val>
                                            <p:strVal val="#ppt_x"/>
                                          </p:val>
                                        </p:tav>
                                      </p:tavLst>
                                    </p:anim>
                                    <p:anim calcmode="lin" valueType="num">
                                      <p:cBhvr additive="base">
                                        <p:cTn id="62" dur="10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ctr">
              <a:buNone/>
            </a:pPr>
            <a:r>
              <a:rPr lang="en-US" sz="5800" i="1" dirty="0"/>
              <a:t>Will you be with Him in the new heaven and earth</a:t>
            </a:r>
            <a:r>
              <a:rPr lang="en-US" sz="5800" i="1" dirty="0" smtClean="0"/>
              <a:t>?</a:t>
            </a:r>
          </a:p>
          <a:p>
            <a:pPr>
              <a:buNone/>
            </a:pPr>
            <a:endParaRPr lang="en-US" sz="7600" b="1" i="1" dirty="0" smtClean="0"/>
          </a:p>
          <a:p>
            <a:pPr algn="ctr">
              <a:buNone/>
            </a:pPr>
            <a:r>
              <a:rPr lang="en-US" sz="4800" b="1" dirty="0" smtClean="0"/>
              <a:t>	</a:t>
            </a:r>
            <a:r>
              <a:rPr lang="en-US" sz="4800" b="1" dirty="0" smtClean="0"/>
              <a:t>				</a:t>
            </a:r>
            <a:r>
              <a:rPr lang="en-US" sz="5800" b="1" dirty="0" smtClean="0"/>
              <a:t>Mark </a:t>
            </a:r>
            <a:r>
              <a:rPr lang="en-US" sz="5800" b="1" dirty="0"/>
              <a:t>8:34-38</a:t>
            </a:r>
            <a:r>
              <a:rPr lang="en-US" sz="4800" b="1" dirty="0"/>
              <a:t/>
            </a:r>
            <a:br>
              <a:rPr lang="en-US" sz="4800" b="1" dirty="0"/>
            </a:br>
            <a:endParaRPr lang="en-US" sz="4800" dirty="0"/>
          </a:p>
        </p:txBody>
      </p:sp>
      <p:sp>
        <p:nvSpPr>
          <p:cNvPr id="2" name="Title 1"/>
          <p:cNvSpPr>
            <a:spLocks noGrp="1"/>
          </p:cNvSpPr>
          <p:nvPr>
            <p:ph type="title"/>
          </p:nvPr>
        </p:nvSpPr>
        <p:spPr/>
        <p:txBody>
          <a:bodyPr/>
          <a:lstStyle/>
          <a:p>
            <a:pPr algn="ctr"/>
            <a:r>
              <a:rPr lang="en-US" b="1" dirty="0" smtClean="0"/>
              <a:t>Getting Personal…</a:t>
            </a:r>
            <a:endParaRPr lang="en-US" b="1" dirty="0"/>
          </a:p>
        </p:txBody>
      </p:sp>
      <p:pic>
        <p:nvPicPr>
          <p:cNvPr id="17410" name="Picture 2" descr="http://rapturewatcher.files.wordpress.com/2013/07/raptured-saints-rejoicing-before-jesus.jpg?w=610">
            <a:hlinkClick r:id="rId3"/>
          </p:cNvPr>
          <p:cNvPicPr>
            <a:picLocks noChangeAspect="1" noChangeArrowheads="1"/>
          </p:cNvPicPr>
          <p:nvPr/>
        </p:nvPicPr>
        <p:blipFill>
          <a:blip r:embed="rId4"/>
          <a:srcRect/>
          <a:stretch>
            <a:fillRect/>
          </a:stretch>
        </p:blipFill>
        <p:spPr bwMode="auto">
          <a:xfrm>
            <a:off x="1066800" y="3200400"/>
            <a:ext cx="3048000" cy="3451568"/>
          </a:xfrm>
          <a:prstGeom prst="rect">
            <a:avLst/>
          </a:prstGeom>
          <a:noFill/>
          <a:ln>
            <a:solidFill>
              <a:schemeClr val="bg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1000"/>
                                        <p:tgtEl>
                                          <p:spTgt spid="3">
                                            <p:txEl>
                                              <p:pRg st="0" end="0"/>
                                            </p:txEl>
                                          </p:spTgt>
                                        </p:tgtEl>
                                      </p:cBhvr>
                                    </p:animEffect>
                                  </p:childTnLst>
                                </p:cTn>
                              </p:par>
                              <p:par>
                                <p:cTn id="13" presetID="8" presetClass="entr" presetSubtype="32" fill="hold" nodeType="withEffect">
                                  <p:stCondLst>
                                    <p:cond delay="0"/>
                                  </p:stCondLst>
                                  <p:childTnLst>
                                    <p:set>
                                      <p:cBhvr>
                                        <p:cTn id="14" dur="1" fill="hold">
                                          <p:stCondLst>
                                            <p:cond delay="0"/>
                                          </p:stCondLst>
                                        </p:cTn>
                                        <p:tgtEl>
                                          <p:spTgt spid="17410"/>
                                        </p:tgtEl>
                                        <p:attrNameLst>
                                          <p:attrName>style.visibility</p:attrName>
                                        </p:attrNameLst>
                                      </p:cBhvr>
                                      <p:to>
                                        <p:strVal val="visible"/>
                                      </p:to>
                                    </p:set>
                                    <p:animEffect transition="in" filter="diamond(out)">
                                      <p:cBhvr>
                                        <p:cTn id="15" dur="1000"/>
                                        <p:tgtEl>
                                          <p:spTgt spid="174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29200"/>
          </a:xfrm>
        </p:spPr>
        <p:txBody>
          <a:bodyPr>
            <a:normAutofit fontScale="85000" lnSpcReduction="10000"/>
          </a:bodyPr>
          <a:lstStyle/>
          <a:p>
            <a:pPr algn="ctr">
              <a:buNone/>
            </a:pPr>
            <a:r>
              <a:rPr lang="en-US" sz="2800" b="1" dirty="0"/>
              <a:t>Revelation 22:12-14, 17, </a:t>
            </a:r>
            <a:r>
              <a:rPr lang="en-US" sz="2800" b="1" dirty="0" smtClean="0"/>
              <a:t>20</a:t>
            </a:r>
          </a:p>
          <a:p>
            <a:pPr>
              <a:buNone/>
            </a:pPr>
            <a:r>
              <a:rPr lang="en-US" dirty="0" smtClean="0"/>
              <a:t>“Behold</a:t>
            </a:r>
            <a:r>
              <a:rPr lang="en-US" dirty="0"/>
              <a:t>, I am coming quickly, and My reward </a:t>
            </a:r>
            <a:r>
              <a:rPr lang="en-US" i="1" dirty="0"/>
              <a:t>is </a:t>
            </a:r>
            <a:r>
              <a:rPr lang="en-US" dirty="0"/>
              <a:t>with Me, to render to every man according to what he has done</a:t>
            </a:r>
            <a:r>
              <a:rPr lang="en-US" dirty="0" smtClean="0"/>
              <a:t>.</a:t>
            </a:r>
            <a:endParaRPr lang="en-US" dirty="0" smtClean="0"/>
          </a:p>
          <a:p>
            <a:pPr>
              <a:buNone/>
            </a:pPr>
            <a:r>
              <a:rPr lang="en-US" dirty="0" smtClean="0"/>
              <a:t>“</a:t>
            </a:r>
            <a:r>
              <a:rPr lang="en-US" u="sng" dirty="0" smtClean="0"/>
              <a:t>I </a:t>
            </a:r>
            <a:r>
              <a:rPr lang="en-US" u="sng" dirty="0"/>
              <a:t>am the Alpha and the Omega, the first and the last, the beginning and the end</a:t>
            </a:r>
            <a:r>
              <a:rPr lang="en-US" dirty="0" smtClean="0"/>
              <a:t>.”</a:t>
            </a:r>
          </a:p>
          <a:p>
            <a:pPr>
              <a:buNone/>
            </a:pPr>
            <a:r>
              <a:rPr lang="en-US" dirty="0" smtClean="0"/>
              <a:t>Blessed </a:t>
            </a:r>
            <a:r>
              <a:rPr lang="en-US" dirty="0"/>
              <a:t>are those who wash their robes, so that they may have the right to the tree of life, and may enter by the gates into the city</a:t>
            </a:r>
            <a:r>
              <a:rPr lang="en-US" dirty="0" smtClean="0"/>
              <a:t>.</a:t>
            </a:r>
          </a:p>
          <a:p>
            <a:pPr>
              <a:buNone/>
            </a:pPr>
            <a:r>
              <a:rPr lang="en-US" dirty="0" smtClean="0"/>
              <a:t>The </a:t>
            </a:r>
            <a:r>
              <a:rPr lang="en-US" dirty="0"/>
              <a:t>Spirit and the bride say, </a:t>
            </a:r>
            <a:r>
              <a:rPr lang="en-US" b="1" dirty="0"/>
              <a:t>“</a:t>
            </a:r>
            <a:r>
              <a:rPr lang="en-US" b="1" dirty="0">
                <a:solidFill>
                  <a:schemeClr val="accent6">
                    <a:lumMod val="50000"/>
                  </a:schemeClr>
                </a:solidFill>
              </a:rPr>
              <a:t>Come</a:t>
            </a:r>
            <a:r>
              <a:rPr lang="en-US" b="1" dirty="0"/>
              <a:t>.”</a:t>
            </a:r>
            <a:r>
              <a:rPr lang="en-US" dirty="0"/>
              <a:t> And let the one who hears say, </a:t>
            </a:r>
            <a:r>
              <a:rPr lang="en-US" b="1" dirty="0"/>
              <a:t>“</a:t>
            </a:r>
            <a:r>
              <a:rPr lang="en-US" b="1" dirty="0">
                <a:solidFill>
                  <a:schemeClr val="accent6">
                    <a:lumMod val="50000"/>
                  </a:schemeClr>
                </a:solidFill>
              </a:rPr>
              <a:t>Come</a:t>
            </a:r>
            <a:r>
              <a:rPr lang="en-US" b="1" dirty="0"/>
              <a:t>.”</a:t>
            </a:r>
            <a:r>
              <a:rPr lang="en-US" dirty="0"/>
              <a:t> And let the one who is thirsty </a:t>
            </a:r>
            <a:r>
              <a:rPr lang="en-US" b="1" dirty="0">
                <a:solidFill>
                  <a:schemeClr val="accent6">
                    <a:lumMod val="50000"/>
                  </a:schemeClr>
                </a:solidFill>
              </a:rPr>
              <a:t>come</a:t>
            </a:r>
            <a:r>
              <a:rPr lang="en-US" dirty="0"/>
              <a:t>; let the one who wishes, take the water of life without cost</a:t>
            </a:r>
            <a:r>
              <a:rPr lang="en-US" dirty="0" smtClean="0"/>
              <a:t>.</a:t>
            </a:r>
          </a:p>
          <a:p>
            <a:pPr>
              <a:buNone/>
            </a:pPr>
            <a:r>
              <a:rPr lang="en-US" dirty="0" smtClean="0"/>
              <a:t>He </a:t>
            </a:r>
            <a:r>
              <a:rPr lang="en-US" dirty="0"/>
              <a:t>who testifies to these things says, “Yes, I am coming quickly</a:t>
            </a:r>
            <a:r>
              <a:rPr lang="en-US" dirty="0" smtClean="0"/>
              <a:t>.”</a:t>
            </a:r>
          </a:p>
          <a:p>
            <a:pPr algn="ctr">
              <a:buNone/>
            </a:pPr>
            <a:r>
              <a:rPr lang="en-US" dirty="0" smtClean="0"/>
              <a:t> </a:t>
            </a:r>
            <a:r>
              <a:rPr lang="en-US" sz="4700" b="1" dirty="0">
                <a:solidFill>
                  <a:schemeClr val="accent6">
                    <a:lumMod val="50000"/>
                  </a:schemeClr>
                </a:solidFill>
              </a:rPr>
              <a:t>Amen. Come, Lord Jesus</a:t>
            </a:r>
            <a:r>
              <a:rPr lang="en-US" b="1" dirty="0"/>
              <a:t>.</a:t>
            </a:r>
            <a:br>
              <a:rPr lang="en-US" b="1" dirty="0"/>
            </a:br>
            <a:endParaRPr lang="en-US" dirty="0"/>
          </a:p>
        </p:txBody>
      </p:sp>
      <p:sp>
        <p:nvSpPr>
          <p:cNvPr id="2" name="Title 1"/>
          <p:cNvSpPr>
            <a:spLocks noGrp="1"/>
          </p:cNvSpPr>
          <p:nvPr>
            <p:ph type="title"/>
          </p:nvPr>
        </p:nvSpPr>
        <p:spPr/>
        <p:txBody>
          <a:bodyPr/>
          <a:lstStyle/>
          <a:p>
            <a:pPr algn="ctr"/>
            <a:r>
              <a:rPr lang="en-US" b="1" dirty="0" smtClean="0"/>
              <a:t>Christ is coming quickly!</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3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3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3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3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30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3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4953000" cy="5562600"/>
          </a:xfrm>
        </p:spPr>
        <p:txBody>
          <a:bodyPr>
            <a:normAutofit/>
          </a:bodyPr>
          <a:lstStyle/>
          <a:p>
            <a:pPr>
              <a:buNone/>
            </a:pPr>
            <a:endParaRPr lang="en-US" dirty="0" smtClean="0"/>
          </a:p>
          <a:p>
            <a:pPr>
              <a:buNone/>
            </a:pPr>
            <a:endParaRPr lang="en-US" dirty="0" smtClean="0"/>
          </a:p>
          <a:p>
            <a:r>
              <a:rPr lang="en-US" dirty="0" smtClean="0"/>
              <a:t>Genesis 1:1</a:t>
            </a:r>
          </a:p>
          <a:p>
            <a:pPr lvl="1">
              <a:buFont typeface="Wingdings" pitchFamily="2" charset="2"/>
              <a:buChar char="Ø"/>
            </a:pPr>
            <a:r>
              <a:rPr lang="en-US" dirty="0" smtClean="0"/>
              <a:t>“In the beginning </a:t>
            </a:r>
            <a:r>
              <a:rPr lang="en-US" dirty="0"/>
              <a:t>God </a:t>
            </a:r>
            <a:r>
              <a:rPr lang="en-US" dirty="0" smtClean="0"/>
              <a:t>created the heavens </a:t>
            </a:r>
            <a:r>
              <a:rPr lang="en-US" dirty="0"/>
              <a:t>and </a:t>
            </a:r>
            <a:r>
              <a:rPr lang="en-US" dirty="0" smtClean="0"/>
              <a:t>the </a:t>
            </a:r>
            <a:r>
              <a:rPr lang="en-US" dirty="0"/>
              <a:t>earth.”</a:t>
            </a:r>
          </a:p>
          <a:p>
            <a:pPr>
              <a:buNone/>
            </a:pPr>
            <a:endParaRPr lang="en-US" dirty="0" smtClean="0"/>
          </a:p>
          <a:p>
            <a:endParaRPr lang="en-US" dirty="0"/>
          </a:p>
          <a:p>
            <a:endParaRPr lang="en-US" dirty="0"/>
          </a:p>
        </p:txBody>
      </p:sp>
      <p:sp>
        <p:nvSpPr>
          <p:cNvPr id="2" name="Title 1"/>
          <p:cNvSpPr>
            <a:spLocks noGrp="1"/>
          </p:cNvSpPr>
          <p:nvPr>
            <p:ph type="title"/>
          </p:nvPr>
        </p:nvSpPr>
        <p:spPr/>
        <p:txBody>
          <a:bodyPr/>
          <a:lstStyle/>
          <a:p>
            <a:pPr algn="ctr"/>
            <a:r>
              <a:rPr lang="en-US" b="1" dirty="0" smtClean="0"/>
              <a:t>Genesis – The “Alpha”</a:t>
            </a:r>
            <a:endParaRPr lang="en-US" b="1" dirty="0"/>
          </a:p>
        </p:txBody>
      </p:sp>
      <p:pic>
        <p:nvPicPr>
          <p:cNvPr id="23556" name="Picture 4" descr="https://encrypted-tbn2.gstatic.com/images?q=tbn:ANd9GcTYYNZElvZycCqG34KcBgLdvwzcgyMzix2Vh0E16CRDYIxgy7hjUQ">
            <a:hlinkClick r:id="rId2"/>
          </p:cNvPr>
          <p:cNvPicPr>
            <a:picLocks noChangeAspect="1" noChangeArrowheads="1"/>
          </p:cNvPicPr>
          <p:nvPr/>
        </p:nvPicPr>
        <p:blipFill>
          <a:blip r:embed="rId3"/>
          <a:srcRect/>
          <a:stretch>
            <a:fillRect/>
          </a:stretch>
        </p:blipFill>
        <p:spPr bwMode="auto">
          <a:xfrm>
            <a:off x="762000" y="2971800"/>
            <a:ext cx="4253021" cy="2743200"/>
          </a:xfrm>
          <a:prstGeom prst="rect">
            <a:avLst/>
          </a:prstGeom>
          <a:noFill/>
          <a:ln>
            <a:solidFill>
              <a:schemeClr val="bg1"/>
            </a:solidFill>
          </a:ln>
        </p:spPr>
      </p:pic>
      <p:pic>
        <p:nvPicPr>
          <p:cNvPr id="23560" name="Picture 8" descr="http://trustusonline.files.wordpress.com/2011/09/the_garden_of_eden_poster_800.jpg">
            <a:hlinkClick r:id="rId4"/>
          </p:cNvPr>
          <p:cNvPicPr>
            <a:picLocks noChangeAspect="1" noChangeArrowheads="1"/>
          </p:cNvPicPr>
          <p:nvPr/>
        </p:nvPicPr>
        <p:blipFill>
          <a:blip r:embed="rId5"/>
          <a:srcRect b="9832"/>
          <a:stretch>
            <a:fillRect/>
          </a:stretch>
        </p:blipFill>
        <p:spPr bwMode="auto">
          <a:xfrm>
            <a:off x="5334000" y="1600200"/>
            <a:ext cx="3276600" cy="4431660"/>
          </a:xfrm>
          <a:prstGeom prst="rect">
            <a:avLst/>
          </a:prstGeom>
          <a:noFill/>
          <a:ln>
            <a:solidFill>
              <a:schemeClr val="bg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2" end="2"/>
                                            </p:txEl>
                                          </p:spTgt>
                                        </p:tgtEl>
                                        <p:attrNameLst>
                                          <p:attrName>ppt_y</p:attrName>
                                        </p:attrNameLst>
                                      </p:cBhvr>
                                      <p:tavLst>
                                        <p:tav tm="0">
                                          <p:val>
                                            <p:strVal val="#ppt_y"/>
                                          </p:val>
                                        </p:tav>
                                        <p:tav tm="100000">
                                          <p:val>
                                            <p:strVal val="#ppt_y"/>
                                          </p:val>
                                        </p:tav>
                                      </p:tavLst>
                                    </p:anim>
                                  </p:childTnLst>
                                </p:cTn>
                              </p:par>
                              <p:par>
                                <p:cTn id="9" presetID="3" presetClass="entr" presetSubtype="1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blinds(horizontal)">
                                      <p:cBhvr>
                                        <p:cTn id="11" dur="1000"/>
                                        <p:tgtEl>
                                          <p:spTgt spid="3">
                                            <p:txEl>
                                              <p:pRg st="3" end="3"/>
                                            </p:txEl>
                                          </p:spTgt>
                                        </p:tgtEl>
                                      </p:cBhvr>
                                    </p:animEffect>
                                  </p:childTnLst>
                                </p:cTn>
                              </p:par>
                            </p:childTnLst>
                          </p:cTn>
                        </p:par>
                        <p:par>
                          <p:cTn id="12" fill="hold">
                            <p:stCondLst>
                              <p:cond delay="1000"/>
                            </p:stCondLst>
                            <p:childTnLst>
                              <p:par>
                                <p:cTn id="13" presetID="8" presetClass="entr" presetSubtype="32" fill="hold" nodeType="afterEffect">
                                  <p:stCondLst>
                                    <p:cond delay="0"/>
                                  </p:stCondLst>
                                  <p:childTnLst>
                                    <p:set>
                                      <p:cBhvr>
                                        <p:cTn id="14" dur="1" fill="hold">
                                          <p:stCondLst>
                                            <p:cond delay="0"/>
                                          </p:stCondLst>
                                        </p:cTn>
                                        <p:tgtEl>
                                          <p:spTgt spid="23556"/>
                                        </p:tgtEl>
                                        <p:attrNameLst>
                                          <p:attrName>style.visibility</p:attrName>
                                        </p:attrNameLst>
                                      </p:cBhvr>
                                      <p:to>
                                        <p:strVal val="visible"/>
                                      </p:to>
                                    </p:set>
                                    <p:animEffect transition="in" filter="diamond(out)">
                                      <p:cBhvr>
                                        <p:cTn id="15" dur="2000"/>
                                        <p:tgtEl>
                                          <p:spTgt spid="23556"/>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23560"/>
                                        </p:tgtEl>
                                        <p:attrNameLst>
                                          <p:attrName>style.visibility</p:attrName>
                                        </p:attrNameLst>
                                      </p:cBhvr>
                                      <p:to>
                                        <p:strVal val="visible"/>
                                      </p:to>
                                    </p:set>
                                    <p:animEffect transition="in" filter="fade">
                                      <p:cBhvr>
                                        <p:cTn id="19" dur="2000"/>
                                        <p:tgtEl>
                                          <p:spTgt spid="23560"/>
                                        </p:tgtEl>
                                      </p:cBhvr>
                                    </p:animEffect>
                                  </p:childTnLst>
                                </p:cTn>
                              </p:par>
                            </p:childTnLst>
                          </p:cTn>
                        </p:par>
                        <p:par>
                          <p:cTn id="20" fill="hold">
                            <p:stCondLst>
                              <p:cond delay="5000"/>
                            </p:stCondLst>
                            <p:childTnLst>
                              <p:par>
                                <p:cTn id="21" presetID="8" presetClass="emph" presetSubtype="0" fill="hold" nodeType="afterEffect">
                                  <p:stCondLst>
                                    <p:cond delay="0"/>
                                  </p:stCondLst>
                                  <p:childTnLst>
                                    <p:animRot by="21600000">
                                      <p:cBhvr>
                                        <p:cTn id="22" dur="2000" fill="hold"/>
                                        <p:tgtEl>
                                          <p:spTgt spid="2356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Written in AD 95</a:t>
            </a:r>
          </a:p>
          <a:p>
            <a:r>
              <a:rPr lang="en-US" dirty="0" smtClean="0"/>
              <a:t>Author:  John the Apostle</a:t>
            </a:r>
          </a:p>
          <a:p>
            <a:pPr lvl="1">
              <a:buFont typeface="Wingdings" pitchFamily="2" charset="2"/>
              <a:buChar char="Ø"/>
            </a:pPr>
            <a:r>
              <a:rPr lang="en-US" dirty="0" smtClean="0"/>
              <a:t>Fisherman</a:t>
            </a:r>
          </a:p>
          <a:p>
            <a:pPr lvl="1">
              <a:buFont typeface="Wingdings" pitchFamily="2" charset="2"/>
              <a:buChar char="Ø"/>
            </a:pPr>
            <a:r>
              <a:rPr lang="en-US" dirty="0" smtClean="0"/>
              <a:t>Close companion of Jesus</a:t>
            </a:r>
          </a:p>
          <a:p>
            <a:pPr lvl="1">
              <a:buFont typeface="Wingdings" pitchFamily="2" charset="2"/>
              <a:buChar char="Ø"/>
            </a:pPr>
            <a:r>
              <a:rPr lang="en-US" dirty="0" smtClean="0"/>
              <a:t>Cared for Mary, Jesus’ mother</a:t>
            </a:r>
          </a:p>
          <a:p>
            <a:pPr lvl="1">
              <a:buFont typeface="Wingdings" pitchFamily="2" charset="2"/>
              <a:buChar char="Ø"/>
            </a:pPr>
            <a:r>
              <a:rPr lang="en-US" dirty="0" smtClean="0"/>
              <a:t>Spiritual father to churches</a:t>
            </a:r>
          </a:p>
          <a:p>
            <a:pPr lvl="1">
              <a:buFont typeface="Wingdings" pitchFamily="2" charset="2"/>
              <a:buChar char="Ø"/>
            </a:pPr>
            <a:r>
              <a:rPr lang="en-US" dirty="0" smtClean="0"/>
              <a:t>Exiled to Island of Patmos at 80-90 years old</a:t>
            </a:r>
            <a:endParaRPr lang="en-US" dirty="0"/>
          </a:p>
        </p:txBody>
      </p:sp>
      <p:sp>
        <p:nvSpPr>
          <p:cNvPr id="2" name="Title 1"/>
          <p:cNvSpPr>
            <a:spLocks noGrp="1"/>
          </p:cNvSpPr>
          <p:nvPr>
            <p:ph type="title"/>
          </p:nvPr>
        </p:nvSpPr>
        <p:spPr/>
        <p:txBody>
          <a:bodyPr/>
          <a:lstStyle/>
          <a:p>
            <a:pPr algn="ctr"/>
            <a:r>
              <a:rPr lang="en-US" b="1" dirty="0" smtClean="0"/>
              <a:t>Revelation – The “Omega”</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1000"/>
                                        <p:tgtEl>
                                          <p:spTgt spid="3">
                                            <p:txEl>
                                              <p:pRg st="2" end="2"/>
                                            </p:txEl>
                                          </p:spTgt>
                                        </p:tgtEl>
                                      </p:cBhvr>
                                    </p:animEffect>
                                  </p:childTnLst>
                                </p:cTn>
                              </p:par>
                            </p:childTnLst>
                          </p:cTn>
                        </p:par>
                        <p:par>
                          <p:cTn id="20" fill="hold">
                            <p:stCondLst>
                              <p:cond delay="1000"/>
                            </p:stCondLst>
                            <p:childTnLst>
                              <p:par>
                                <p:cTn id="21" presetID="3" presetClass="entr" presetSubtype="1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1000"/>
                                        <p:tgtEl>
                                          <p:spTgt spid="3">
                                            <p:txEl>
                                              <p:pRg st="3" end="3"/>
                                            </p:txEl>
                                          </p:spTgt>
                                        </p:tgtEl>
                                      </p:cBhvr>
                                    </p:animEffect>
                                  </p:childTnLst>
                                </p:cTn>
                              </p:par>
                            </p:childTnLst>
                          </p:cTn>
                        </p:par>
                        <p:par>
                          <p:cTn id="24" fill="hold">
                            <p:stCondLst>
                              <p:cond delay="2000"/>
                            </p:stCondLst>
                            <p:childTnLst>
                              <p:par>
                                <p:cTn id="25" presetID="3" presetClass="entr" presetSubtype="1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1000"/>
                                        <p:tgtEl>
                                          <p:spTgt spid="3">
                                            <p:txEl>
                                              <p:pRg st="4" end="4"/>
                                            </p:txEl>
                                          </p:spTgt>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linds(horizontal)">
                                      <p:cBhvr>
                                        <p:cTn id="31" dur="1000"/>
                                        <p:tgtEl>
                                          <p:spTgt spid="3">
                                            <p:txEl>
                                              <p:pRg st="5" end="5"/>
                                            </p:txEl>
                                          </p:spTgt>
                                        </p:tgtEl>
                                      </p:cBhvr>
                                    </p:animEffect>
                                  </p:childTnLst>
                                </p:cTn>
                              </p:par>
                            </p:childTnLst>
                          </p:cTn>
                        </p:par>
                        <p:par>
                          <p:cTn id="32" fill="hold">
                            <p:stCondLst>
                              <p:cond delay="4000"/>
                            </p:stCondLst>
                            <p:childTnLst>
                              <p:par>
                                <p:cTn id="33" presetID="3" presetClass="entr" presetSubtype="1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linds(horizontal)">
                                      <p:cBhvr>
                                        <p:cTn id="3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b="1" dirty="0" smtClean="0"/>
              <a:t>Revelation 1:1-3</a:t>
            </a:r>
          </a:p>
          <a:p>
            <a:pPr algn="ctr">
              <a:buNone/>
            </a:pPr>
            <a:endParaRPr lang="en-US" sz="100" dirty="0" smtClean="0"/>
          </a:p>
          <a:p>
            <a:pPr>
              <a:buNone/>
            </a:pPr>
            <a:r>
              <a:rPr lang="en-US" dirty="0" smtClean="0"/>
              <a:t>“The Revelation of Jesus Christ, which God gave Him to show to His bond-servants, the things which must soon take place; and he sent and communicated it by His angel to His bond-servant John, who testified to the word of God and to the testimony of Jesus Christ, even to all that he saw.  Blessed is he who reads and those who hear the words of the prophecy, and heed the things which are written in it; for the time is near.”</a:t>
            </a:r>
          </a:p>
          <a:p>
            <a:endParaRPr lang="en-US" dirty="0"/>
          </a:p>
        </p:txBody>
      </p:sp>
      <p:sp>
        <p:nvSpPr>
          <p:cNvPr id="3" name="Title 2"/>
          <p:cNvSpPr>
            <a:spLocks noGrp="1"/>
          </p:cNvSpPr>
          <p:nvPr>
            <p:ph type="title"/>
          </p:nvPr>
        </p:nvSpPr>
        <p:spPr/>
        <p:txBody>
          <a:bodyPr/>
          <a:lstStyle/>
          <a:p>
            <a:pPr algn="ctr"/>
            <a:r>
              <a:rPr b="1" smtClean="0"/>
              <a:t>The Revelation of Jesus Christ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b="1" dirty="0" smtClean="0"/>
              <a:t>Revelation 1:1-3</a:t>
            </a:r>
          </a:p>
          <a:p>
            <a:pPr algn="ctr">
              <a:buNone/>
            </a:pPr>
            <a:endParaRPr lang="en-US" sz="100" dirty="0" smtClean="0"/>
          </a:p>
          <a:p>
            <a:pPr>
              <a:buNone/>
            </a:pPr>
            <a:r>
              <a:rPr lang="en-US" dirty="0" smtClean="0"/>
              <a:t>“</a:t>
            </a:r>
            <a:r>
              <a:rPr lang="en-US" dirty="0" smtClean="0">
                <a:solidFill>
                  <a:schemeClr val="accent2"/>
                </a:solidFill>
              </a:rPr>
              <a:t>The Revelation of Jesus Christ</a:t>
            </a:r>
            <a:r>
              <a:rPr lang="en-US" dirty="0" smtClean="0"/>
              <a:t>, which God gave Him to show to His bond-servants, the things which must soon take place; and he sent and communicated it by His angel to His bond-servant John, who testified to the word of God and to the testimony of Jesus Christ, even to all that he saw.  Blessed is he who reads and those who hear the words of the prophecy, and heed the things which are written in it; for the time is near.”</a:t>
            </a:r>
          </a:p>
          <a:p>
            <a:endParaRPr lang="en-US" dirty="0"/>
          </a:p>
        </p:txBody>
      </p:sp>
      <p:sp>
        <p:nvSpPr>
          <p:cNvPr id="3" name="Title 2"/>
          <p:cNvSpPr>
            <a:spLocks noGrp="1"/>
          </p:cNvSpPr>
          <p:nvPr>
            <p:ph type="title"/>
          </p:nvPr>
        </p:nvSpPr>
        <p:spPr/>
        <p:txBody>
          <a:bodyPr/>
          <a:lstStyle/>
          <a:p>
            <a:pPr algn="ctr"/>
            <a:r>
              <a:rPr b="1" smtClean="0"/>
              <a:t>The Revelation of Jesus Christ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b="1" dirty="0" smtClean="0"/>
              <a:t>Revelation 1:1-3</a:t>
            </a:r>
          </a:p>
          <a:p>
            <a:pPr algn="ctr">
              <a:buNone/>
            </a:pPr>
            <a:endParaRPr lang="en-US" sz="100" dirty="0" smtClean="0"/>
          </a:p>
          <a:p>
            <a:pPr>
              <a:buNone/>
            </a:pPr>
            <a:r>
              <a:rPr lang="en-US" dirty="0" smtClean="0"/>
              <a:t>“The Revelation of Jesus Christ, which God gave Him to show to </a:t>
            </a:r>
            <a:r>
              <a:rPr lang="en-US" dirty="0" smtClean="0">
                <a:solidFill>
                  <a:schemeClr val="accent2"/>
                </a:solidFill>
              </a:rPr>
              <a:t>His bond-servants</a:t>
            </a:r>
            <a:r>
              <a:rPr lang="en-US" dirty="0" smtClean="0"/>
              <a:t>, the things which must soon take place; and he sent and communicated it by His angel to His bond-servant John, who testified to the word of God and to the testimony of Jesus Christ, even to all that he saw.  Blessed is he who reads and those who hear the words of the prophecy, and heed the things which are written in it; for the time is near.”</a:t>
            </a:r>
          </a:p>
          <a:p>
            <a:endParaRPr lang="en-US" dirty="0"/>
          </a:p>
        </p:txBody>
      </p:sp>
      <p:sp>
        <p:nvSpPr>
          <p:cNvPr id="3" name="Title 2"/>
          <p:cNvSpPr>
            <a:spLocks noGrp="1"/>
          </p:cNvSpPr>
          <p:nvPr>
            <p:ph type="title"/>
          </p:nvPr>
        </p:nvSpPr>
        <p:spPr/>
        <p:txBody>
          <a:bodyPr/>
          <a:lstStyle/>
          <a:p>
            <a:pPr algn="ctr"/>
            <a:r>
              <a:rPr b="1" smtClean="0"/>
              <a:t>The Revelation of Jesus Christ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b="1" dirty="0" smtClean="0"/>
              <a:t>Revelation 1:1-3</a:t>
            </a:r>
          </a:p>
          <a:p>
            <a:pPr algn="ctr">
              <a:buNone/>
            </a:pPr>
            <a:endParaRPr lang="en-US" sz="100" dirty="0" smtClean="0"/>
          </a:p>
          <a:p>
            <a:pPr>
              <a:buNone/>
            </a:pPr>
            <a:r>
              <a:rPr lang="en-US" dirty="0" smtClean="0"/>
              <a:t>“The Revelation of Jesus Christ, which God gave Him to show to His bond-servants, </a:t>
            </a:r>
            <a:r>
              <a:rPr lang="en-US" dirty="0" smtClean="0">
                <a:solidFill>
                  <a:schemeClr val="accent2"/>
                </a:solidFill>
              </a:rPr>
              <a:t>the things which must soon take place</a:t>
            </a:r>
            <a:r>
              <a:rPr lang="en-US" dirty="0" smtClean="0"/>
              <a:t>; and he sent and communicated it by His angel to His bond-servant John, who testified to the word of God and to the testimony of Jesus Christ, even to all that he saw.  Blessed is he who reads and those who hear the words of the prophecy, and heed the things which are written in it; for the time is near.”</a:t>
            </a:r>
          </a:p>
          <a:p>
            <a:endParaRPr lang="en-US" dirty="0"/>
          </a:p>
        </p:txBody>
      </p:sp>
      <p:sp>
        <p:nvSpPr>
          <p:cNvPr id="3" name="Title 2"/>
          <p:cNvSpPr>
            <a:spLocks noGrp="1"/>
          </p:cNvSpPr>
          <p:nvPr>
            <p:ph type="title"/>
          </p:nvPr>
        </p:nvSpPr>
        <p:spPr/>
        <p:txBody>
          <a:bodyPr/>
          <a:lstStyle/>
          <a:p>
            <a:pPr algn="ctr"/>
            <a:r>
              <a:rPr b="1" smtClean="0"/>
              <a:t>The Revelation of Jesus Christ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b="1" dirty="0" smtClean="0"/>
              <a:t>Revelation 1:1-3</a:t>
            </a:r>
          </a:p>
          <a:p>
            <a:pPr algn="ctr">
              <a:buNone/>
            </a:pPr>
            <a:endParaRPr lang="en-US" sz="100" dirty="0" smtClean="0"/>
          </a:p>
          <a:p>
            <a:pPr>
              <a:buNone/>
            </a:pPr>
            <a:r>
              <a:rPr lang="en-US" dirty="0" smtClean="0"/>
              <a:t>“The Revelation of Jesus Christ, which God gave Him to show to His bond-servants, the things which must soon take place; and he sent and communicated it by His angel to </a:t>
            </a:r>
            <a:r>
              <a:rPr lang="en-US" dirty="0" smtClean="0">
                <a:solidFill>
                  <a:schemeClr val="accent2"/>
                </a:solidFill>
              </a:rPr>
              <a:t>His bond-servant John</a:t>
            </a:r>
            <a:r>
              <a:rPr lang="en-US" dirty="0" smtClean="0"/>
              <a:t>, who testified to the word of God and to the testimony of Jesus Christ, even to all that he saw.  Blessed is he who reads and those who hear the words of the prophecy, and heed the things which are written in it; for the time is near.”</a:t>
            </a:r>
          </a:p>
          <a:p>
            <a:endParaRPr lang="en-US" dirty="0"/>
          </a:p>
        </p:txBody>
      </p:sp>
      <p:sp>
        <p:nvSpPr>
          <p:cNvPr id="3" name="Title 2"/>
          <p:cNvSpPr>
            <a:spLocks noGrp="1"/>
          </p:cNvSpPr>
          <p:nvPr>
            <p:ph type="title"/>
          </p:nvPr>
        </p:nvSpPr>
        <p:spPr/>
        <p:txBody>
          <a:bodyPr/>
          <a:lstStyle/>
          <a:p>
            <a:pPr algn="ctr"/>
            <a:r>
              <a:rPr b="1" smtClean="0"/>
              <a:t>The Revelation of Jesus Christ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b="1" dirty="0" smtClean="0"/>
              <a:t>Revelation 1:1-3</a:t>
            </a:r>
          </a:p>
          <a:p>
            <a:pPr algn="ctr">
              <a:buNone/>
            </a:pPr>
            <a:endParaRPr lang="en-US" sz="100" dirty="0" smtClean="0"/>
          </a:p>
          <a:p>
            <a:pPr>
              <a:buNone/>
            </a:pPr>
            <a:r>
              <a:rPr lang="en-US" dirty="0" smtClean="0"/>
              <a:t>“The Revelation of Jesus Christ, which God gave Him to show to His bond-servants, the things which must soon take place; and he sent and communicated it by His angel to His bond-servant John, who testified to the word of God and to the testimony of Jesus Christ, even to all that he saw</a:t>
            </a:r>
            <a:r>
              <a:rPr lang="en-US" dirty="0" smtClean="0">
                <a:solidFill>
                  <a:schemeClr val="accent2"/>
                </a:solidFill>
              </a:rPr>
              <a:t>.  Blessed is he who reads and those who hear the words of the prophecy, and heed the things which are written in it</a:t>
            </a:r>
            <a:r>
              <a:rPr lang="en-US" dirty="0" smtClean="0"/>
              <a:t>; for the time is near.”</a:t>
            </a:r>
          </a:p>
          <a:p>
            <a:endParaRPr lang="en-US" dirty="0"/>
          </a:p>
        </p:txBody>
      </p:sp>
      <p:sp>
        <p:nvSpPr>
          <p:cNvPr id="3" name="Title 2"/>
          <p:cNvSpPr>
            <a:spLocks noGrp="1"/>
          </p:cNvSpPr>
          <p:nvPr>
            <p:ph type="title"/>
          </p:nvPr>
        </p:nvSpPr>
        <p:spPr/>
        <p:txBody>
          <a:bodyPr/>
          <a:lstStyle/>
          <a:p>
            <a:pPr algn="ctr"/>
            <a:r>
              <a:rPr b="1" smtClean="0"/>
              <a:t>The Revelation of Jesus Christ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1641</TotalTime>
  <Words>1118</Words>
  <Application>Microsoft Office PowerPoint</Application>
  <PresentationFormat>On-screen Show (4:3)</PresentationFormat>
  <Paragraphs>102</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Paper</vt:lpstr>
      <vt:lpstr>The Alpha and the Omega   The Beginning and  the End</vt:lpstr>
      <vt:lpstr>Genesis – The “Alpha”</vt:lpstr>
      <vt:lpstr>Revelation – The “Omega”</vt:lpstr>
      <vt:lpstr>The Revelation of Jesus Christ</vt:lpstr>
      <vt:lpstr>The Revelation of Jesus Christ</vt:lpstr>
      <vt:lpstr>The Revelation of Jesus Christ</vt:lpstr>
      <vt:lpstr>The Revelation of Jesus Christ</vt:lpstr>
      <vt:lpstr>The Revelation of Jesus Christ</vt:lpstr>
      <vt:lpstr>The Revelation of Jesus Christ</vt:lpstr>
      <vt:lpstr>The Revelation of Jesus Christ</vt:lpstr>
      <vt:lpstr>The Revelation of Jesus Christ  Chapter Overview</vt:lpstr>
      <vt:lpstr>The Revelation of Jesus Christ</vt:lpstr>
      <vt:lpstr>The Revelation of Jesus Christ</vt:lpstr>
      <vt:lpstr>Genesis       vs.      Revelation</vt:lpstr>
      <vt:lpstr>Genesis       vs.      Revelation</vt:lpstr>
      <vt:lpstr>Getting Personal…</vt:lpstr>
      <vt:lpstr>Christ is coming quickly!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Alpha and the Omega   The Beginning and the End</dc:title>
  <dc:creator>Tawna Robinson</dc:creator>
  <cp:lastModifiedBy>Tawna Robinson</cp:lastModifiedBy>
  <cp:revision>38</cp:revision>
  <dcterms:created xsi:type="dcterms:W3CDTF">2013-12-27T21:12:58Z</dcterms:created>
  <dcterms:modified xsi:type="dcterms:W3CDTF">2013-12-29T00:34:39Z</dcterms:modified>
</cp:coreProperties>
</file>