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0000"/>
    <a:srgbClr val="D60000"/>
    <a:srgbClr val="FF474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28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70D885-ACB5-46B2-B919-BCFEE6C60DB1}" type="datetimeFigureOut">
              <a:rPr lang="en-US" smtClean="0"/>
              <a:pPr/>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89460-606B-4092-8AC7-8C04836DBAF8}" type="slidenum">
              <a:rPr lang="en-US" smtClean="0"/>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70D885-ACB5-46B2-B919-BCFEE6C60DB1}" type="datetimeFigureOut">
              <a:rPr lang="en-US" smtClean="0"/>
              <a:pPr/>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89460-606B-4092-8AC7-8C04836DBAF8}"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70D885-ACB5-46B2-B919-BCFEE6C60DB1}" type="datetimeFigureOut">
              <a:rPr lang="en-US" smtClean="0"/>
              <a:pPr/>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89460-606B-4092-8AC7-8C04836DBAF8}"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70D885-ACB5-46B2-B919-BCFEE6C60DB1}" type="datetimeFigureOut">
              <a:rPr lang="en-US" smtClean="0"/>
              <a:pPr/>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89460-606B-4092-8AC7-8C04836DBAF8}"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70D885-ACB5-46B2-B919-BCFEE6C60DB1}" type="datetimeFigureOut">
              <a:rPr lang="en-US" smtClean="0"/>
              <a:pPr/>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89460-606B-4092-8AC7-8C04836DBAF8}" type="slidenum">
              <a:rPr lang="en-US" smtClean="0"/>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70D885-ACB5-46B2-B919-BCFEE6C60DB1}" type="datetimeFigureOut">
              <a:rPr lang="en-US" smtClean="0"/>
              <a:pPr/>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89460-606B-4092-8AC7-8C04836DBAF8}"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70D885-ACB5-46B2-B919-BCFEE6C60DB1}" type="datetimeFigureOut">
              <a:rPr lang="en-US" smtClean="0"/>
              <a:pPr/>
              <a:t>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C89460-606B-4092-8AC7-8C04836DBAF8}"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70D885-ACB5-46B2-B919-BCFEE6C60DB1}" type="datetimeFigureOut">
              <a:rPr lang="en-US" smtClean="0"/>
              <a:pPr/>
              <a:t>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C89460-606B-4092-8AC7-8C04836DBAF8}"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70D885-ACB5-46B2-B919-BCFEE6C60DB1}" type="datetimeFigureOut">
              <a:rPr lang="en-US" smtClean="0"/>
              <a:pPr/>
              <a:t>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C89460-606B-4092-8AC7-8C04836DBAF8}"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70D885-ACB5-46B2-B919-BCFEE6C60DB1}" type="datetimeFigureOut">
              <a:rPr lang="en-US" smtClean="0"/>
              <a:pPr/>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89460-606B-4092-8AC7-8C04836DBAF8}"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70D885-ACB5-46B2-B919-BCFEE6C60DB1}" type="datetimeFigureOut">
              <a:rPr lang="en-US" smtClean="0"/>
              <a:pPr/>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89460-606B-4092-8AC7-8C04836DBAF8}" type="slidenum">
              <a:rPr lang="en-US" smtClean="0"/>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70D885-ACB5-46B2-B919-BCFEE6C60DB1}" type="datetimeFigureOut">
              <a:rPr lang="en-US" smtClean="0"/>
              <a:pPr/>
              <a:t>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C89460-606B-4092-8AC7-8C04836DBA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4.bp.blogspot.com/-FmsQu8w_P0s/Td-lq0vPlmI/AAAAAAAAAMY/BYkoeoLhQh4/s640/spiritual+warfare+img.jpg"/>
          <p:cNvPicPr>
            <a:picLocks noChangeAspect="1" noChangeArrowheads="1"/>
          </p:cNvPicPr>
          <p:nvPr/>
        </p:nvPicPr>
        <p:blipFill>
          <a:blip r:embed="rId2" cstate="print">
            <a:lum contrast="-10000"/>
          </a:blip>
          <a:srcRect t="18889" r="7500"/>
          <a:stretch>
            <a:fillRect/>
          </a:stretch>
        </p:blipFill>
        <p:spPr bwMode="auto">
          <a:xfrm>
            <a:off x="-1" y="0"/>
            <a:ext cx="9144001" cy="6858000"/>
          </a:xfrm>
          <a:prstGeom prst="rect">
            <a:avLst/>
          </a:prstGeom>
          <a:noFill/>
        </p:spPr>
      </p:pic>
      <p:sp>
        <p:nvSpPr>
          <p:cNvPr id="5" name="TextBox 4"/>
          <p:cNvSpPr txBox="1"/>
          <p:nvPr/>
        </p:nvSpPr>
        <p:spPr>
          <a:xfrm>
            <a:off x="2286000" y="4343400"/>
            <a:ext cx="6705600" cy="1323439"/>
          </a:xfrm>
          <a:prstGeom prst="rect">
            <a:avLst/>
          </a:prstGeom>
          <a:noFill/>
        </p:spPr>
        <p:txBody>
          <a:bodyPr wrap="square" rtlCol="0">
            <a:spAutoFit/>
          </a:bodyPr>
          <a:lstStyle/>
          <a:p>
            <a:r>
              <a:rPr lang="en-US" sz="3600" b="1" dirty="0">
                <a:solidFill>
                  <a:schemeClr val="bg1">
                    <a:lumMod val="85000"/>
                  </a:schemeClr>
                </a:solidFill>
                <a:latin typeface="Garamond" pitchFamily="18" charset="0"/>
              </a:rPr>
              <a:t> </a:t>
            </a:r>
            <a:r>
              <a:rPr lang="en-US" sz="3600" b="1" dirty="0" smtClean="0">
                <a:solidFill>
                  <a:schemeClr val="bg1">
                    <a:lumMod val="85000"/>
                  </a:schemeClr>
                </a:solidFill>
                <a:latin typeface="Garamond" pitchFamily="18" charset="0"/>
              </a:rPr>
              <a:t>  </a:t>
            </a:r>
            <a:r>
              <a:rPr lang="en-US" sz="4000" b="1" dirty="0" smtClean="0">
                <a:solidFill>
                  <a:schemeClr val="bg1">
                    <a:lumMod val="85000"/>
                  </a:schemeClr>
                </a:solidFill>
                <a:latin typeface="OptimusPrinceps" pitchFamily="2" charset="0"/>
              </a:rPr>
              <a:t>Week 1 – </a:t>
            </a:r>
          </a:p>
          <a:p>
            <a:r>
              <a:rPr lang="en-US" sz="4000" b="1" dirty="0" smtClean="0">
                <a:solidFill>
                  <a:schemeClr val="bg1">
                    <a:lumMod val="85000"/>
                  </a:schemeClr>
                </a:solidFill>
                <a:latin typeface="OptimusPrinceps" pitchFamily="2" charset="0"/>
              </a:rPr>
              <a:t>   What is Spiritual Warfare?</a:t>
            </a:r>
            <a:endParaRPr lang="en-US" sz="4000" b="1" dirty="0">
              <a:solidFill>
                <a:schemeClr val="bg1">
                  <a:lumMod val="85000"/>
                </a:schemeClr>
              </a:solidFill>
              <a:latin typeface="OptimusPrinceps" pitchFamily="2"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4.bp.blogspot.com/-FmsQu8w_P0s/Td-lq0vPlmI/AAAAAAAAAMY/BYkoeoLhQh4/s640/spiritual+warfare+img.jpg"/>
          <p:cNvPicPr>
            <a:picLocks noChangeAspect="1" noChangeArrowheads="1"/>
          </p:cNvPicPr>
          <p:nvPr/>
        </p:nvPicPr>
        <p:blipFill>
          <a:blip r:embed="rId2" cstate="print">
            <a:lum contrast="-10000"/>
          </a:blip>
          <a:srcRect t="18889" r="7500"/>
          <a:stretch>
            <a:fillRect/>
          </a:stretch>
        </p:blipFill>
        <p:spPr bwMode="auto">
          <a:xfrm>
            <a:off x="-1" y="0"/>
            <a:ext cx="9144001" cy="6858000"/>
          </a:xfrm>
          <a:prstGeom prst="rect">
            <a:avLst/>
          </a:prstGeom>
          <a:noFill/>
        </p:spPr>
      </p:pic>
      <p:sp>
        <p:nvSpPr>
          <p:cNvPr id="5" name="TextBox 4"/>
          <p:cNvSpPr txBox="1"/>
          <p:nvPr/>
        </p:nvSpPr>
        <p:spPr>
          <a:xfrm>
            <a:off x="0" y="4267200"/>
            <a:ext cx="9144000" cy="2431435"/>
          </a:xfrm>
          <a:prstGeom prst="rect">
            <a:avLst/>
          </a:prstGeom>
          <a:noFill/>
        </p:spPr>
        <p:txBody>
          <a:bodyPr wrap="square" rtlCol="0">
            <a:spAutoFit/>
          </a:bodyPr>
          <a:lstStyle/>
          <a:p>
            <a:r>
              <a:rPr lang="en-US" sz="3600" b="1" dirty="0">
                <a:solidFill>
                  <a:schemeClr val="bg1">
                    <a:lumMod val="85000"/>
                  </a:schemeClr>
                </a:solidFill>
                <a:latin typeface="Garamond" pitchFamily="18" charset="0"/>
              </a:rPr>
              <a:t> </a:t>
            </a:r>
            <a:r>
              <a:rPr lang="en-US" sz="3600" b="1" dirty="0" smtClean="0">
                <a:solidFill>
                  <a:schemeClr val="bg1">
                    <a:lumMod val="85000"/>
                  </a:schemeClr>
                </a:solidFill>
                <a:latin typeface="Garamond" pitchFamily="18" charset="0"/>
              </a:rPr>
              <a:t>  </a:t>
            </a:r>
            <a:r>
              <a:rPr lang="en-US" sz="4400" b="1" dirty="0" smtClean="0">
                <a:solidFill>
                  <a:schemeClr val="bg1">
                    <a:lumMod val="85000"/>
                  </a:schemeClr>
                </a:solidFill>
                <a:latin typeface="OptimusPrinceps" pitchFamily="2" charset="0"/>
              </a:rPr>
              <a:t>Germ Theory of Disease</a:t>
            </a:r>
          </a:p>
          <a:p>
            <a:pPr algn="ctr"/>
            <a:r>
              <a:rPr lang="en-US" sz="3600" b="1" dirty="0" smtClean="0">
                <a:solidFill>
                  <a:schemeClr val="bg1">
                    <a:lumMod val="85000"/>
                  </a:schemeClr>
                </a:solidFill>
                <a:latin typeface="OptimusPrinceps" pitchFamily="2" charset="0"/>
              </a:rPr>
              <a:t>	</a:t>
            </a:r>
          </a:p>
          <a:p>
            <a:pPr algn="ctr"/>
            <a:r>
              <a:rPr lang="en-US" sz="3600" b="1" dirty="0">
                <a:solidFill>
                  <a:schemeClr val="bg1">
                    <a:lumMod val="85000"/>
                  </a:schemeClr>
                </a:solidFill>
                <a:latin typeface="OptimusPrinceps" pitchFamily="2" charset="0"/>
              </a:rPr>
              <a:t>	</a:t>
            </a:r>
            <a:r>
              <a:rPr lang="en-US" sz="3600" b="1" dirty="0" smtClean="0">
                <a:solidFill>
                  <a:schemeClr val="bg1">
                    <a:lumMod val="85000"/>
                  </a:schemeClr>
                </a:solidFill>
                <a:latin typeface="OptimusPrinceps" pitchFamily="2" charset="0"/>
              </a:rPr>
              <a:t>INVISIBLE LIVING ORGANISMS 	IMPACT THE VISIBLE WORLD</a:t>
            </a:r>
            <a:endParaRPr lang="en-US" sz="4000" b="1" dirty="0">
              <a:solidFill>
                <a:schemeClr val="bg1">
                  <a:lumMod val="85000"/>
                </a:schemeClr>
              </a:solidFill>
              <a:latin typeface="OptimusPrinceps" pitchFamily="2" charset="0"/>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4.bp.blogspot.com/-FmsQu8w_P0s/Td-lq0vPlmI/AAAAAAAAAMY/BYkoeoLhQh4/s640/spiritual+warfare+img.jpg"/>
          <p:cNvPicPr>
            <a:picLocks noChangeAspect="1" noChangeArrowheads="1"/>
          </p:cNvPicPr>
          <p:nvPr/>
        </p:nvPicPr>
        <p:blipFill>
          <a:blip r:embed="rId2" cstate="print">
            <a:lum contrast="-10000"/>
          </a:blip>
          <a:srcRect t="18889" r="7500"/>
          <a:stretch>
            <a:fillRect/>
          </a:stretch>
        </p:blipFill>
        <p:spPr bwMode="auto">
          <a:xfrm>
            <a:off x="-1" y="0"/>
            <a:ext cx="9144001" cy="6858000"/>
          </a:xfrm>
          <a:prstGeom prst="rect">
            <a:avLst/>
          </a:prstGeom>
          <a:noFill/>
        </p:spPr>
      </p:pic>
      <p:sp>
        <p:nvSpPr>
          <p:cNvPr id="5" name="TextBox 4"/>
          <p:cNvSpPr txBox="1"/>
          <p:nvPr/>
        </p:nvSpPr>
        <p:spPr>
          <a:xfrm>
            <a:off x="0" y="4549676"/>
            <a:ext cx="9144000" cy="2308324"/>
          </a:xfrm>
          <a:prstGeom prst="rect">
            <a:avLst/>
          </a:prstGeom>
          <a:noFill/>
        </p:spPr>
        <p:txBody>
          <a:bodyPr wrap="square" rtlCol="0">
            <a:spAutoFit/>
          </a:bodyPr>
          <a:lstStyle/>
          <a:p>
            <a:pPr algn="ctr"/>
            <a:r>
              <a:rPr lang="en-US" sz="3600" b="1" dirty="0">
                <a:solidFill>
                  <a:schemeClr val="bg1">
                    <a:lumMod val="85000"/>
                  </a:schemeClr>
                </a:solidFill>
                <a:latin typeface="Garamond" pitchFamily="18" charset="0"/>
              </a:rPr>
              <a:t> </a:t>
            </a:r>
            <a:r>
              <a:rPr lang="en-US" sz="3600" b="1" dirty="0" smtClean="0">
                <a:solidFill>
                  <a:schemeClr val="bg1">
                    <a:lumMod val="85000"/>
                  </a:schemeClr>
                </a:solidFill>
                <a:latin typeface="Garamond" pitchFamily="18" charset="0"/>
              </a:rPr>
              <a:t>  “</a:t>
            </a:r>
            <a:r>
              <a:rPr lang="en-US" sz="3600" b="1" dirty="0" smtClean="0">
                <a:solidFill>
                  <a:schemeClr val="bg1">
                    <a:lumMod val="85000"/>
                  </a:schemeClr>
                </a:solidFill>
                <a:latin typeface="OptimusPrinceps" pitchFamily="2" charset="0"/>
              </a:rPr>
              <a:t>If you believe what you like in the Gospels and reject what you don’t like, it is not the Gospel you believe, but yourself.”  </a:t>
            </a:r>
          </a:p>
          <a:p>
            <a:r>
              <a:rPr lang="en-US" sz="3600" b="1" dirty="0">
                <a:solidFill>
                  <a:schemeClr val="bg1">
                    <a:lumMod val="85000"/>
                  </a:schemeClr>
                </a:solidFill>
                <a:latin typeface="OptimusPrinceps" pitchFamily="2" charset="0"/>
              </a:rPr>
              <a:t>	</a:t>
            </a:r>
            <a:r>
              <a:rPr lang="en-US" sz="3600" b="1" dirty="0" smtClean="0">
                <a:solidFill>
                  <a:schemeClr val="bg1">
                    <a:lumMod val="85000"/>
                  </a:schemeClr>
                </a:solidFill>
                <a:latin typeface="OptimusPrinceps" pitchFamily="2" charset="0"/>
              </a:rPr>
              <a:t>					    - St. Augustine</a:t>
            </a:r>
            <a:endParaRPr lang="en-US" sz="3600" b="1" dirty="0">
              <a:solidFill>
                <a:schemeClr val="bg1">
                  <a:lumMod val="85000"/>
                </a:schemeClr>
              </a:solidFill>
              <a:latin typeface="OptimusPrinceps" pitchFamily="2"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4.bp.blogspot.com/-FmsQu8w_P0s/Td-lq0vPlmI/AAAAAAAAAMY/BYkoeoLhQh4/s640/spiritual+warfare+img.jpg"/>
          <p:cNvPicPr>
            <a:picLocks noChangeAspect="1" noChangeArrowheads="1"/>
          </p:cNvPicPr>
          <p:nvPr/>
        </p:nvPicPr>
        <p:blipFill>
          <a:blip r:embed="rId2" cstate="print">
            <a:lum contrast="-10000"/>
          </a:blip>
          <a:srcRect t="18889" r="7500"/>
          <a:stretch>
            <a:fillRect/>
          </a:stretch>
        </p:blipFill>
        <p:spPr bwMode="auto">
          <a:xfrm>
            <a:off x="-1" y="0"/>
            <a:ext cx="9144001" cy="6858000"/>
          </a:xfrm>
          <a:prstGeom prst="rect">
            <a:avLst/>
          </a:prstGeom>
          <a:noFill/>
        </p:spPr>
      </p:pic>
      <p:sp>
        <p:nvSpPr>
          <p:cNvPr id="5" name="TextBox 4"/>
          <p:cNvSpPr txBox="1"/>
          <p:nvPr/>
        </p:nvSpPr>
        <p:spPr>
          <a:xfrm>
            <a:off x="0" y="4191000"/>
            <a:ext cx="9144000" cy="2739211"/>
          </a:xfrm>
          <a:prstGeom prst="rect">
            <a:avLst/>
          </a:prstGeom>
          <a:noFill/>
        </p:spPr>
        <p:txBody>
          <a:bodyPr wrap="square" rtlCol="0">
            <a:spAutoFit/>
          </a:bodyPr>
          <a:lstStyle/>
          <a:p>
            <a:pPr algn="ctr"/>
            <a:r>
              <a:rPr lang="en-US" sz="3400" b="1" dirty="0">
                <a:solidFill>
                  <a:schemeClr val="bg1">
                    <a:lumMod val="85000"/>
                  </a:schemeClr>
                </a:solidFill>
                <a:latin typeface="Garamond" pitchFamily="18" charset="0"/>
              </a:rPr>
              <a:t> </a:t>
            </a:r>
            <a:r>
              <a:rPr lang="en-US" sz="3400" b="1" dirty="0" smtClean="0">
                <a:solidFill>
                  <a:schemeClr val="bg1">
                    <a:lumMod val="85000"/>
                  </a:schemeClr>
                </a:solidFill>
                <a:latin typeface="Garamond" pitchFamily="18" charset="0"/>
              </a:rPr>
              <a:t>  “</a:t>
            </a:r>
            <a:r>
              <a:rPr lang="en-US" sz="3400" b="1" dirty="0" smtClean="0">
                <a:solidFill>
                  <a:schemeClr val="bg1">
                    <a:lumMod val="85000"/>
                  </a:schemeClr>
                </a:solidFill>
                <a:latin typeface="OptimusPrinceps" pitchFamily="2" charset="0"/>
              </a:rPr>
              <a:t>You and I may not like what the Bible says but that doesn’t make it any less true. We must choose truth over our longings and wants. If we choose the opposite then we are relying on a false hope.”    	</a:t>
            </a:r>
            <a:r>
              <a:rPr lang="en-US" sz="3600" b="1" dirty="0" smtClean="0">
                <a:solidFill>
                  <a:schemeClr val="bg1">
                    <a:lumMod val="85000"/>
                  </a:schemeClr>
                </a:solidFill>
                <a:latin typeface="OptimusPrinceps" pitchFamily="2" charset="0"/>
              </a:rPr>
              <a:t>	 - </a:t>
            </a:r>
            <a:r>
              <a:rPr lang="en-US" sz="3200" b="1" dirty="0" smtClean="0">
                <a:solidFill>
                  <a:schemeClr val="bg1">
                    <a:lumMod val="85000"/>
                  </a:schemeClr>
                </a:solidFill>
                <a:latin typeface="OptimusPrinceps" pitchFamily="2" charset="0"/>
              </a:rPr>
              <a:t>Ravi Zacharias</a:t>
            </a:r>
            <a:endParaRPr lang="en-US" sz="3200" b="1" dirty="0">
              <a:solidFill>
                <a:schemeClr val="bg1">
                  <a:lumMod val="85000"/>
                </a:schemeClr>
              </a:solidFill>
              <a:latin typeface="OptimusPrinceps" pitchFamily="2"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4.bp.blogspot.com/-FmsQu8w_P0s/Td-lq0vPlmI/AAAAAAAAAMY/BYkoeoLhQh4/s640/spiritual+warfare+img.jpg"/>
          <p:cNvPicPr>
            <a:picLocks noChangeAspect="1" noChangeArrowheads="1"/>
          </p:cNvPicPr>
          <p:nvPr/>
        </p:nvPicPr>
        <p:blipFill>
          <a:blip r:embed="rId2" cstate="print">
            <a:lum contrast="-10000"/>
          </a:blip>
          <a:srcRect t="18889" r="7500"/>
          <a:stretch>
            <a:fillRect/>
          </a:stretch>
        </p:blipFill>
        <p:spPr bwMode="auto">
          <a:xfrm>
            <a:off x="-1" y="0"/>
            <a:ext cx="9144001" cy="6858000"/>
          </a:xfrm>
          <a:prstGeom prst="rect">
            <a:avLst/>
          </a:prstGeom>
          <a:noFill/>
        </p:spPr>
      </p:pic>
      <p:sp>
        <p:nvSpPr>
          <p:cNvPr id="5" name="TextBox 4"/>
          <p:cNvSpPr txBox="1"/>
          <p:nvPr/>
        </p:nvSpPr>
        <p:spPr>
          <a:xfrm>
            <a:off x="2286000" y="4343400"/>
            <a:ext cx="6705600" cy="1323439"/>
          </a:xfrm>
          <a:prstGeom prst="rect">
            <a:avLst/>
          </a:prstGeom>
          <a:noFill/>
        </p:spPr>
        <p:txBody>
          <a:bodyPr wrap="square" rtlCol="0">
            <a:spAutoFit/>
          </a:bodyPr>
          <a:lstStyle/>
          <a:p>
            <a:r>
              <a:rPr lang="en-US" sz="3600" b="1" dirty="0">
                <a:solidFill>
                  <a:schemeClr val="bg1">
                    <a:lumMod val="85000"/>
                  </a:schemeClr>
                </a:solidFill>
                <a:latin typeface="Garamond" pitchFamily="18" charset="0"/>
              </a:rPr>
              <a:t> </a:t>
            </a:r>
            <a:r>
              <a:rPr lang="en-US" sz="3600" b="1" dirty="0" smtClean="0">
                <a:solidFill>
                  <a:schemeClr val="bg1">
                    <a:lumMod val="85000"/>
                  </a:schemeClr>
                </a:solidFill>
                <a:latin typeface="Garamond" pitchFamily="18" charset="0"/>
              </a:rPr>
              <a:t>  </a:t>
            </a:r>
            <a:r>
              <a:rPr lang="en-US" sz="4000" b="1" dirty="0" smtClean="0">
                <a:solidFill>
                  <a:schemeClr val="bg1">
                    <a:lumMod val="85000"/>
                  </a:schemeClr>
                </a:solidFill>
                <a:latin typeface="OptimusPrinceps" pitchFamily="2" charset="0"/>
              </a:rPr>
              <a:t>Week 1 – </a:t>
            </a:r>
          </a:p>
          <a:p>
            <a:r>
              <a:rPr lang="en-US" sz="4000" b="1" dirty="0" smtClean="0">
                <a:solidFill>
                  <a:schemeClr val="bg1">
                    <a:lumMod val="85000"/>
                  </a:schemeClr>
                </a:solidFill>
                <a:latin typeface="OptimusPrinceps" pitchFamily="2" charset="0"/>
              </a:rPr>
              <a:t>   What is Spiritual Warfare?</a:t>
            </a:r>
            <a:endParaRPr lang="en-US" sz="4000" b="1" dirty="0">
              <a:solidFill>
                <a:schemeClr val="bg1">
                  <a:lumMod val="85000"/>
                </a:schemeClr>
              </a:solidFill>
              <a:latin typeface="OptimusPrinceps" pitchFamily="2" charset="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4.bp.blogspot.com/-FmsQu8w_P0s/Td-lq0vPlmI/AAAAAAAAAMY/BYkoeoLhQh4/s640/spiritual+warfare+img.jpg"/>
          <p:cNvPicPr>
            <a:picLocks noChangeAspect="1" noChangeArrowheads="1"/>
          </p:cNvPicPr>
          <p:nvPr/>
        </p:nvPicPr>
        <p:blipFill>
          <a:blip r:embed="rId2" cstate="print">
            <a:lum contrast="-10000"/>
          </a:blip>
          <a:srcRect t="18889" r="7500"/>
          <a:stretch>
            <a:fillRect/>
          </a:stretch>
        </p:blipFill>
        <p:spPr bwMode="auto">
          <a:xfrm>
            <a:off x="-1" y="0"/>
            <a:ext cx="9144001" cy="6858000"/>
          </a:xfrm>
          <a:prstGeom prst="rect">
            <a:avLst/>
          </a:prstGeom>
          <a:noFill/>
        </p:spPr>
      </p:pic>
      <p:sp>
        <p:nvSpPr>
          <p:cNvPr id="5" name="TextBox 4"/>
          <p:cNvSpPr txBox="1"/>
          <p:nvPr/>
        </p:nvSpPr>
        <p:spPr>
          <a:xfrm>
            <a:off x="1828800" y="3657600"/>
            <a:ext cx="7162800" cy="2677656"/>
          </a:xfrm>
          <a:prstGeom prst="rect">
            <a:avLst/>
          </a:prstGeom>
          <a:noFill/>
        </p:spPr>
        <p:txBody>
          <a:bodyPr wrap="square" rtlCol="0">
            <a:spAutoFit/>
          </a:bodyPr>
          <a:lstStyle/>
          <a:p>
            <a:r>
              <a:rPr lang="en-US" sz="3600" b="1" dirty="0">
                <a:solidFill>
                  <a:schemeClr val="bg1">
                    <a:lumMod val="85000"/>
                  </a:schemeClr>
                </a:solidFill>
                <a:latin typeface="Garamond" pitchFamily="18" charset="0"/>
              </a:rPr>
              <a:t> </a:t>
            </a:r>
            <a:r>
              <a:rPr lang="en-US" sz="3600" b="1" dirty="0" smtClean="0">
                <a:solidFill>
                  <a:schemeClr val="bg1">
                    <a:lumMod val="85000"/>
                  </a:schemeClr>
                </a:solidFill>
                <a:latin typeface="Garamond" pitchFamily="18" charset="0"/>
              </a:rPr>
              <a:t>  </a:t>
            </a:r>
            <a:endParaRPr lang="en-US" sz="4400" b="1" dirty="0" smtClean="0">
              <a:solidFill>
                <a:schemeClr val="bg1">
                  <a:lumMod val="85000"/>
                </a:schemeClr>
              </a:solidFill>
              <a:latin typeface="OptimusPrinceps" pitchFamily="2" charset="0"/>
            </a:endParaRPr>
          </a:p>
          <a:p>
            <a:pPr algn="ctr"/>
            <a:r>
              <a:rPr lang="en-US" sz="4400" b="1" dirty="0" smtClean="0">
                <a:solidFill>
                  <a:schemeClr val="bg1">
                    <a:lumMod val="85000"/>
                  </a:schemeClr>
                </a:solidFill>
                <a:latin typeface="OptimusPrinceps" pitchFamily="2" charset="0"/>
              </a:rPr>
              <a:t>Is the conflict of two opposing wills: </a:t>
            </a:r>
          </a:p>
          <a:p>
            <a:pPr algn="ctr"/>
            <a:r>
              <a:rPr lang="en-US" sz="4400" b="1" dirty="0">
                <a:solidFill>
                  <a:schemeClr val="bg1">
                    <a:lumMod val="85000"/>
                  </a:schemeClr>
                </a:solidFill>
                <a:latin typeface="OptimusPrinceps" pitchFamily="2" charset="0"/>
              </a:rPr>
              <a:t>	</a:t>
            </a:r>
            <a:r>
              <a:rPr lang="en-US" sz="4400" b="1" dirty="0" smtClean="0">
                <a:solidFill>
                  <a:schemeClr val="bg1">
                    <a:lumMod val="85000"/>
                  </a:schemeClr>
                </a:solidFill>
                <a:latin typeface="OptimusPrinceps" pitchFamily="2" charset="0"/>
              </a:rPr>
              <a:t>	   God’s and Satan’s</a:t>
            </a:r>
            <a:endParaRPr lang="en-US" sz="4400" b="1" dirty="0">
              <a:solidFill>
                <a:schemeClr val="bg1">
                  <a:lumMod val="85000"/>
                </a:schemeClr>
              </a:solidFill>
              <a:latin typeface="OptimusPrinceps" pitchFamily="2" charset="0"/>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4.bp.blogspot.com/-FmsQu8w_P0s/Td-lq0vPlmI/AAAAAAAAAMY/BYkoeoLhQh4/s640/spiritual+warfare+img.jpg"/>
          <p:cNvPicPr>
            <a:picLocks noChangeAspect="1" noChangeArrowheads="1"/>
          </p:cNvPicPr>
          <p:nvPr/>
        </p:nvPicPr>
        <p:blipFill>
          <a:blip r:embed="rId2" cstate="print">
            <a:lum contrast="-10000"/>
          </a:blip>
          <a:srcRect t="18889" r="7500"/>
          <a:stretch>
            <a:fillRect/>
          </a:stretch>
        </p:blipFill>
        <p:spPr bwMode="auto">
          <a:xfrm>
            <a:off x="-1" y="0"/>
            <a:ext cx="9144001" cy="6858000"/>
          </a:xfrm>
          <a:prstGeom prst="rect">
            <a:avLst/>
          </a:prstGeom>
          <a:noFill/>
        </p:spPr>
      </p:pic>
      <p:sp>
        <p:nvSpPr>
          <p:cNvPr id="5" name="TextBox 4"/>
          <p:cNvSpPr txBox="1"/>
          <p:nvPr/>
        </p:nvSpPr>
        <p:spPr>
          <a:xfrm>
            <a:off x="0" y="4267200"/>
            <a:ext cx="9144000" cy="1754326"/>
          </a:xfrm>
          <a:prstGeom prst="rect">
            <a:avLst/>
          </a:prstGeom>
          <a:noFill/>
        </p:spPr>
        <p:txBody>
          <a:bodyPr wrap="square" rtlCol="0">
            <a:spAutoFit/>
          </a:bodyPr>
          <a:lstStyle/>
          <a:p>
            <a:r>
              <a:rPr lang="en-US" sz="3600" b="1" dirty="0">
                <a:solidFill>
                  <a:schemeClr val="bg1">
                    <a:lumMod val="85000"/>
                  </a:schemeClr>
                </a:solidFill>
                <a:latin typeface="Garamond" pitchFamily="18" charset="0"/>
              </a:rPr>
              <a:t> </a:t>
            </a:r>
            <a:r>
              <a:rPr lang="en-US" sz="3600" b="1" dirty="0" smtClean="0">
                <a:solidFill>
                  <a:schemeClr val="bg1">
                    <a:lumMod val="85000"/>
                  </a:schemeClr>
                </a:solidFill>
                <a:latin typeface="Garamond" pitchFamily="18" charset="0"/>
              </a:rPr>
              <a:t>  </a:t>
            </a:r>
            <a:r>
              <a:rPr lang="en-US" sz="3600" b="1" dirty="0" smtClean="0">
                <a:solidFill>
                  <a:schemeClr val="bg1">
                    <a:lumMod val="85000"/>
                  </a:schemeClr>
                </a:solidFill>
                <a:latin typeface="OptimusPrinceps" pitchFamily="2" charset="0"/>
              </a:rPr>
              <a:t>2 Cor. 2:11b - </a:t>
            </a:r>
          </a:p>
          <a:p>
            <a:r>
              <a:rPr lang="en-US" sz="3600" b="1" dirty="0">
                <a:solidFill>
                  <a:schemeClr val="bg1">
                    <a:lumMod val="85000"/>
                  </a:schemeClr>
                </a:solidFill>
                <a:latin typeface="OptimusPrinceps" pitchFamily="2" charset="0"/>
              </a:rPr>
              <a:t>	</a:t>
            </a:r>
            <a:r>
              <a:rPr lang="en-US" sz="3600" b="1" dirty="0" smtClean="0">
                <a:solidFill>
                  <a:schemeClr val="bg1">
                    <a:lumMod val="85000"/>
                  </a:schemeClr>
                </a:solidFill>
                <a:latin typeface="OptimusPrinceps" pitchFamily="2" charset="0"/>
              </a:rPr>
              <a:t>	“. . . Satan might not outwit us. For 		we are not unaware of His schemes.”  </a:t>
            </a:r>
            <a:endParaRPr lang="en-US" sz="4000" b="1" dirty="0">
              <a:solidFill>
                <a:schemeClr val="bg1">
                  <a:lumMod val="85000"/>
                </a:schemeClr>
              </a:solidFill>
              <a:latin typeface="OptimusPrinceps" pitchFamily="2" charset="0"/>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304.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114</Words>
  <Application>Microsoft Office PowerPoint</Application>
  <PresentationFormat>On-screen Show (4:3)</PresentationFormat>
  <Paragraphs>15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Company>Sandy Ridge Community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Sandy Ridge Media</dc:creator>
  <cp:lastModifiedBy>Sandy Ridge Media</cp:lastModifiedBy>
  <cp:revision>3</cp:revision>
  <dcterms:created xsi:type="dcterms:W3CDTF">2013-12-31T20:51:05Z</dcterms:created>
  <dcterms:modified xsi:type="dcterms:W3CDTF">2014-01-05T19:05:23Z</dcterms:modified>
</cp:coreProperties>
</file>