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65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401B416-6222-4F32-AB4E-3169F3EEC636}" type="datetimeFigureOut">
              <a:rPr lang="en-US" smtClean="0"/>
              <a:pPr/>
              <a:t>3/15/2015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4D3306-B6FB-40FD-9170-F4D280A8750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847E8B-5BAB-4028-AD42-2DE016D98830}" type="datetimeFigureOut">
              <a:rPr lang="en-US" smtClean="0"/>
              <a:pPr/>
              <a:t>3/15/2015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7A79D5-10BB-4547-87F1-B652B3AC16B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07A79D5-10BB-4547-87F1-B652B3AC16B5}"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B9AEBE1-9B74-4C9E-9183-D915D39261F1}" type="datetimeFigureOut">
              <a:rPr lang="en-US" smtClean="0"/>
              <a:pPr/>
              <a:t>3/15/2015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885385-7272-4FE6-93A7-1B7665A380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9AEBE1-9B74-4C9E-9183-D915D39261F1}"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85385-7272-4FE6-93A7-1B7665A380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9AEBE1-9B74-4C9E-9183-D915D39261F1}"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85385-7272-4FE6-93A7-1B7665A380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B9AEBE1-9B74-4C9E-9183-D915D39261F1}"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85385-7272-4FE6-93A7-1B7665A380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B9AEBE1-9B74-4C9E-9183-D915D39261F1}" type="datetimeFigureOut">
              <a:rPr lang="en-US" smtClean="0"/>
              <a:pPr/>
              <a:t>3/15/2015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885385-7272-4FE6-93A7-1B7665A380E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9AEBE1-9B74-4C9E-9183-D915D39261F1}"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85385-7272-4FE6-93A7-1B7665A380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B9AEBE1-9B74-4C9E-9183-D915D39261F1}" type="datetimeFigureOut">
              <a:rPr lang="en-US" smtClean="0"/>
              <a:pPr/>
              <a:t>3/15/2015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885385-7272-4FE6-93A7-1B7665A380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9AEBE1-9B74-4C9E-9183-D915D39261F1}" type="datetimeFigureOut">
              <a:rPr lang="en-US" smtClean="0"/>
              <a:pPr/>
              <a:t>3/15/2015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885385-7272-4FE6-93A7-1B7665A380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AEBE1-9B74-4C9E-9183-D915D39261F1}" type="datetimeFigureOut">
              <a:rPr lang="en-US" smtClean="0"/>
              <a:pPr/>
              <a:t>3/15/2015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885385-7272-4FE6-93A7-1B7665A380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B9AEBE1-9B74-4C9E-9183-D915D39261F1}"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885385-7272-4FE6-93A7-1B7665A380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B9AEBE1-9B74-4C9E-9183-D915D39261F1}" type="datetimeFigureOut">
              <a:rPr lang="en-US" smtClean="0"/>
              <a:pPr/>
              <a:t>3/15/2015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885385-7272-4FE6-93A7-1B7665A380E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B9AEBE1-9B74-4C9E-9183-D915D39261F1}" type="datetimeFigureOut">
              <a:rPr lang="en-US" smtClean="0"/>
              <a:pPr/>
              <a:t>3/15/2015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885385-7272-4FE6-93A7-1B7665A380E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3733800"/>
          </a:xfrm>
        </p:spPr>
        <p:txBody>
          <a:bodyPr>
            <a:noAutofit/>
          </a:bodyPr>
          <a:lstStyle/>
          <a:p>
            <a:r>
              <a:rPr lang="en-US" sz="8000" b="1" dirty="0" smtClean="0"/>
              <a:t>Reflecting God </a:t>
            </a:r>
            <a:r>
              <a:rPr lang="en-US" sz="7200" b="1" dirty="0" smtClean="0"/>
              <a:t/>
            </a:r>
            <a:br>
              <a:rPr lang="en-US" sz="7200" b="1" dirty="0" smtClean="0"/>
            </a:br>
            <a:r>
              <a:rPr lang="en-US" sz="8000" b="1" dirty="0" smtClean="0"/>
              <a:t>by Serving Others</a:t>
            </a:r>
            <a:endParaRPr lang="en-US" sz="8000" b="1" dirty="0"/>
          </a:p>
        </p:txBody>
      </p:sp>
      <p:sp>
        <p:nvSpPr>
          <p:cNvPr id="3" name="Subtitle 2"/>
          <p:cNvSpPr>
            <a:spLocks noGrp="1"/>
          </p:cNvSpPr>
          <p:nvPr>
            <p:ph type="subTitle" idx="1"/>
          </p:nvPr>
        </p:nvSpPr>
        <p:spPr>
          <a:xfrm>
            <a:off x="1371600" y="4572000"/>
            <a:ext cx="6400800" cy="1981200"/>
          </a:xfrm>
        </p:spPr>
        <p:txBody>
          <a:bodyPr>
            <a:normAutofit/>
          </a:bodyPr>
          <a:lstStyle/>
          <a:p>
            <a:r>
              <a:rPr lang="en-US" sz="5400" dirty="0" smtClean="0">
                <a:solidFill>
                  <a:schemeClr val="tx1"/>
                </a:solidFill>
                <a:effectLst>
                  <a:outerShdw blurRad="38100" dist="38100" dir="2700000" algn="tl">
                    <a:srgbClr val="000000">
                      <a:alpha val="43137"/>
                    </a:srgbClr>
                  </a:outerShdw>
                </a:effectLst>
              </a:rPr>
              <a:t>Romans 12:1-8</a:t>
            </a:r>
            <a:endParaRPr lang="en-US" sz="5400"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8077200" cy="972312"/>
          </a:xfrm>
        </p:spPr>
        <p:txBody>
          <a:bodyPr/>
          <a:lstStyle/>
          <a:p>
            <a:r>
              <a:rPr lang="en-US" b="1" dirty="0" smtClean="0"/>
              <a:t>Purpose &amp; Categories of Gifts</a:t>
            </a:r>
            <a:endParaRPr lang="en-US" b="1" dirty="0"/>
          </a:p>
        </p:txBody>
      </p:sp>
      <p:sp>
        <p:nvSpPr>
          <p:cNvPr id="3" name="Content Placeholder 2"/>
          <p:cNvSpPr>
            <a:spLocks noGrp="1"/>
          </p:cNvSpPr>
          <p:nvPr>
            <p:ph idx="1"/>
          </p:nvPr>
        </p:nvSpPr>
        <p:spPr/>
        <p:txBody>
          <a:bodyPr>
            <a:normAutofit/>
          </a:bodyPr>
          <a:lstStyle/>
          <a:p>
            <a:pPr>
              <a:buNone/>
            </a:pPr>
            <a:r>
              <a:rPr lang="en-US" b="1" u="sng" dirty="0"/>
              <a:t>1 Peter 4:10-11</a:t>
            </a:r>
            <a:endParaRPr lang="en-US" u="sng" dirty="0"/>
          </a:p>
          <a:p>
            <a:pPr>
              <a:buNone/>
            </a:pPr>
            <a:r>
              <a:rPr lang="en-US" b="1" dirty="0"/>
              <a:t>Each one should use whatever gift he has received to serve others, faithfully administering God’s grace in its various forms.</a:t>
            </a:r>
            <a:endParaRPr lang="en-US" dirty="0"/>
          </a:p>
          <a:p>
            <a:pPr>
              <a:buNone/>
            </a:pPr>
            <a:r>
              <a:rPr lang="en-US" b="1" dirty="0" smtClean="0"/>
              <a:t>If </a:t>
            </a:r>
            <a:r>
              <a:rPr lang="en-US" b="1" dirty="0"/>
              <a:t>anyone </a:t>
            </a:r>
            <a:r>
              <a:rPr lang="en-US" b="1" u="sng" dirty="0"/>
              <a:t>speaks</a:t>
            </a:r>
            <a:r>
              <a:rPr lang="en-US" b="1" dirty="0"/>
              <a:t>, he should </a:t>
            </a:r>
            <a:r>
              <a:rPr lang="en-US" b="1"/>
              <a:t>do </a:t>
            </a:r>
            <a:r>
              <a:rPr lang="en-US" b="1" smtClean="0"/>
              <a:t>it </a:t>
            </a:r>
            <a:r>
              <a:rPr lang="en-US" b="1" dirty="0"/>
              <a:t>as one speaking the very words of God.</a:t>
            </a:r>
            <a:endParaRPr lang="en-US" dirty="0"/>
          </a:p>
          <a:p>
            <a:pPr>
              <a:buNone/>
            </a:pPr>
            <a:r>
              <a:rPr lang="en-US" b="1" dirty="0"/>
              <a:t>If anyone </a:t>
            </a:r>
            <a:r>
              <a:rPr lang="en-US" b="1" u="sng" dirty="0"/>
              <a:t>serves</a:t>
            </a:r>
            <a:r>
              <a:rPr lang="en-US" b="1" dirty="0"/>
              <a:t>, he should do it with the strength God provides, so that in all things God may be praised through Jesus Christ.  To Him be the glory and the power forever and ever. Amen.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848600" cy="1371600"/>
          </a:xfrm>
        </p:spPr>
        <p:txBody>
          <a:bodyPr>
            <a:noAutofit/>
          </a:bodyPr>
          <a:lstStyle/>
          <a:p>
            <a:r>
              <a:rPr lang="en-US" b="1" dirty="0" smtClean="0"/>
              <a:t>What Gifts Have You Been</a:t>
            </a:r>
            <a:br>
              <a:rPr lang="en-US" b="1" dirty="0" smtClean="0"/>
            </a:br>
            <a:r>
              <a:rPr lang="en-US" b="1" dirty="0" smtClean="0"/>
              <a:t>                  Given?</a:t>
            </a:r>
            <a:endParaRPr lang="en-US" b="1" dirty="0"/>
          </a:p>
        </p:txBody>
      </p:sp>
      <p:sp>
        <p:nvSpPr>
          <p:cNvPr id="3" name="Content Placeholder 2"/>
          <p:cNvSpPr>
            <a:spLocks noGrp="1"/>
          </p:cNvSpPr>
          <p:nvPr>
            <p:ph idx="1"/>
          </p:nvPr>
        </p:nvSpPr>
        <p:spPr>
          <a:xfrm>
            <a:off x="457200" y="2590800"/>
            <a:ext cx="8229600" cy="3733800"/>
          </a:xfrm>
        </p:spPr>
        <p:txBody>
          <a:bodyPr>
            <a:normAutofit/>
          </a:bodyPr>
          <a:lstStyle/>
          <a:p>
            <a:pPr>
              <a:buFont typeface="Arial" charset="0"/>
              <a:buChar char="•"/>
            </a:pPr>
            <a:r>
              <a:rPr lang="en-US" dirty="0" smtClean="0"/>
              <a:t>What do you like to do?</a:t>
            </a:r>
          </a:p>
          <a:p>
            <a:pPr>
              <a:buFont typeface="Arial" charset="0"/>
              <a:buChar char="•"/>
            </a:pPr>
            <a:r>
              <a:rPr lang="en-US" dirty="0" smtClean="0"/>
              <a:t>What do others say about you?</a:t>
            </a:r>
          </a:p>
          <a:p>
            <a:pPr>
              <a:buFont typeface="Arial" charset="0"/>
              <a:buChar char="•"/>
            </a:pPr>
            <a:r>
              <a:rPr lang="en-US" dirty="0" smtClean="0"/>
              <a:t>What “bugs” you?</a:t>
            </a:r>
          </a:p>
          <a:p>
            <a:pPr>
              <a:buFont typeface="Arial" charset="0"/>
              <a:buChar char="•"/>
            </a:pPr>
            <a:r>
              <a:rPr lang="en-US" dirty="0" smtClean="0"/>
              <a:t>Are you a “server” or a “speaker”?</a:t>
            </a:r>
          </a:p>
          <a:p>
            <a:pPr>
              <a:buFont typeface="Arial" charset="0"/>
              <a:buChar char="•"/>
            </a:pPr>
            <a:r>
              <a:rPr lang="en-US" dirty="0" smtClean="0"/>
              <a:t>Go to:  </a:t>
            </a:r>
            <a:r>
              <a:rPr lang="en-US" u="sng" dirty="0" smtClean="0"/>
              <a:t>sandyridgechurch.org</a:t>
            </a:r>
            <a:r>
              <a:rPr lang="en-US" dirty="0" smtClean="0"/>
              <a:t> and take the</a:t>
            </a:r>
          </a:p>
          <a:p>
            <a:pPr>
              <a:buNone/>
            </a:pPr>
            <a:r>
              <a:rPr lang="en-US" dirty="0"/>
              <a:t>	</a:t>
            </a:r>
            <a:r>
              <a:rPr lang="en-US" dirty="0" smtClean="0"/>
              <a:t>“Spiritual Gifts Assessment.”</a:t>
            </a:r>
          </a:p>
          <a:p>
            <a:pPr>
              <a:buNone/>
            </a:pPr>
            <a:endParaRPr lang="en-US" dirty="0"/>
          </a:p>
          <a:p>
            <a:pPr>
              <a:buNone/>
            </a:pPr>
            <a:endParaRPr lang="en-US" dirty="0" smtClean="0"/>
          </a:p>
          <a:p>
            <a:pPr>
              <a:buNone/>
            </a:pPr>
            <a:endParaRPr lang="en-US" dirty="0" smtClean="0"/>
          </a:p>
          <a:p>
            <a:pPr>
              <a:buNone/>
            </a:pPr>
            <a:endParaRPr lang="en-US" sz="36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2286000"/>
          </a:xfrm>
        </p:spPr>
        <p:txBody>
          <a:bodyPr>
            <a:noAutofit/>
          </a:bodyPr>
          <a:lstStyle/>
          <a:p>
            <a:r>
              <a:rPr lang="en-US" sz="8000" b="1" dirty="0" smtClean="0"/>
              <a:t>Reflecting God by </a:t>
            </a:r>
            <a:br>
              <a:rPr lang="en-US" sz="8000" b="1" dirty="0" smtClean="0"/>
            </a:br>
            <a:r>
              <a:rPr lang="en-US" sz="8000" b="1" dirty="0" smtClean="0"/>
              <a:t>Serving Others</a:t>
            </a:r>
            <a:endParaRPr lang="en-US" sz="8000" b="1" dirty="0"/>
          </a:p>
        </p:txBody>
      </p:sp>
      <p:sp>
        <p:nvSpPr>
          <p:cNvPr id="3" name="Content Placeholder 2"/>
          <p:cNvSpPr>
            <a:spLocks noGrp="1"/>
          </p:cNvSpPr>
          <p:nvPr>
            <p:ph idx="1"/>
          </p:nvPr>
        </p:nvSpPr>
        <p:spPr>
          <a:xfrm>
            <a:off x="457200" y="3505200"/>
            <a:ext cx="8229600" cy="2286000"/>
          </a:xfrm>
        </p:spPr>
        <p:txBody>
          <a:bodyPr>
            <a:normAutofit fontScale="92500" lnSpcReduction="20000"/>
          </a:bodyPr>
          <a:lstStyle/>
          <a:p>
            <a:pPr>
              <a:buNone/>
            </a:pPr>
            <a:endParaRPr lang="en-US" sz="6000" b="1" dirty="0" smtClean="0"/>
          </a:p>
          <a:p>
            <a:pPr algn="ctr">
              <a:buNone/>
            </a:pPr>
            <a:r>
              <a:rPr lang="en-US" sz="5200" b="1" dirty="0" smtClean="0"/>
              <a:t>What is YOUR ideal job, </a:t>
            </a:r>
          </a:p>
          <a:p>
            <a:pPr algn="ctr">
              <a:buNone/>
            </a:pPr>
            <a:r>
              <a:rPr lang="en-US" sz="5200" b="1" dirty="0" smtClean="0"/>
              <a:t>role or ministry?</a:t>
            </a:r>
            <a:endParaRPr lang="en-US" sz="5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8001000" cy="838200"/>
          </a:xfrm>
        </p:spPr>
        <p:txBody>
          <a:bodyPr>
            <a:normAutofit/>
          </a:bodyPr>
          <a:lstStyle/>
          <a:p>
            <a:r>
              <a:rPr lang="en-US" b="1" dirty="0" smtClean="0"/>
              <a:t>Sandy Ridge By-Laws</a:t>
            </a:r>
            <a:endParaRPr lang="en-US" b="1" dirty="0"/>
          </a:p>
        </p:txBody>
      </p:sp>
      <p:sp>
        <p:nvSpPr>
          <p:cNvPr id="3" name="Content Placeholder 2"/>
          <p:cNvSpPr>
            <a:spLocks noGrp="1"/>
          </p:cNvSpPr>
          <p:nvPr>
            <p:ph idx="1"/>
          </p:nvPr>
        </p:nvSpPr>
        <p:spPr>
          <a:xfrm>
            <a:off x="228600" y="1295400"/>
            <a:ext cx="8686800" cy="5334000"/>
          </a:xfrm>
        </p:spPr>
        <p:txBody>
          <a:bodyPr>
            <a:noAutofit/>
          </a:bodyPr>
          <a:lstStyle/>
          <a:p>
            <a:r>
              <a:rPr lang="en-US" sz="2400" dirty="0"/>
              <a:t>(Article VII-B)  </a:t>
            </a:r>
          </a:p>
          <a:p>
            <a:r>
              <a:rPr lang="en-US" sz="2400" dirty="0"/>
              <a:t>1.  The Lead Pastor will serve as the spiritual leader of the church with primary responsibilities to pray, teach the Word, cast vision, and to oversee the public worship services and the administration of the ordinances.  He will care for the membership and the spiritual interests of the church, warning against error and guarding against false teaching.</a:t>
            </a:r>
          </a:p>
          <a:p>
            <a:r>
              <a:rPr lang="en-US" sz="2400" dirty="0"/>
              <a:t>2.  He will have primary responsibility for seeking God’s will for the strategic mission and vision of the church.  He will enlist the Leadership Team, staff and other church leadership in strategic thinking and in the casting of the church’s vision.</a:t>
            </a:r>
          </a:p>
          <a:p>
            <a:r>
              <a:rPr lang="en-US" sz="2400" dirty="0"/>
              <a:t>3.  He will be a member and chairperson of the Leadership Team.</a:t>
            </a:r>
          </a:p>
          <a:p>
            <a:pPr>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924800" cy="1066800"/>
          </a:xfrm>
        </p:spPr>
        <p:txBody>
          <a:bodyPr/>
          <a:lstStyle/>
          <a:p>
            <a:r>
              <a:rPr lang="en-US" b="1" dirty="0" smtClean="0"/>
              <a:t>Pastor’s Duties</a:t>
            </a:r>
            <a:endParaRPr lang="en-US" b="1" dirty="0"/>
          </a:p>
        </p:txBody>
      </p:sp>
      <p:sp>
        <p:nvSpPr>
          <p:cNvPr id="3" name="Content Placeholder 2"/>
          <p:cNvSpPr>
            <a:spLocks noGrp="1"/>
          </p:cNvSpPr>
          <p:nvPr>
            <p:ph idx="1"/>
          </p:nvPr>
        </p:nvSpPr>
        <p:spPr>
          <a:xfrm>
            <a:off x="457200" y="1752600"/>
            <a:ext cx="8229600" cy="4572000"/>
          </a:xfrm>
        </p:spPr>
        <p:txBody>
          <a:bodyPr>
            <a:normAutofit lnSpcReduction="10000"/>
          </a:bodyPr>
          <a:lstStyle/>
          <a:p>
            <a:r>
              <a:rPr lang="en-US" dirty="0"/>
              <a:t>P</a:t>
            </a:r>
            <a:r>
              <a:rPr lang="en-US" dirty="0" smtClean="0"/>
              <a:t>ray </a:t>
            </a:r>
            <a:r>
              <a:rPr lang="en-US" dirty="0"/>
              <a:t>for us		</a:t>
            </a:r>
          </a:p>
          <a:p>
            <a:r>
              <a:rPr lang="en-US" dirty="0"/>
              <a:t>T</a:t>
            </a:r>
            <a:r>
              <a:rPr lang="en-US" dirty="0" smtClean="0"/>
              <a:t>each </a:t>
            </a:r>
            <a:r>
              <a:rPr lang="en-US" dirty="0"/>
              <a:t>the Word to us</a:t>
            </a:r>
          </a:p>
          <a:p>
            <a:r>
              <a:rPr lang="en-US" dirty="0"/>
              <a:t>C</a:t>
            </a:r>
            <a:r>
              <a:rPr lang="en-US" dirty="0" smtClean="0"/>
              <a:t>ast </a:t>
            </a:r>
            <a:r>
              <a:rPr lang="en-US" dirty="0"/>
              <a:t>vision of what God </a:t>
            </a:r>
            <a:r>
              <a:rPr lang="en-US" dirty="0" smtClean="0"/>
              <a:t>wants </a:t>
            </a:r>
            <a:r>
              <a:rPr lang="en-US" dirty="0"/>
              <a:t>to do through us</a:t>
            </a:r>
          </a:p>
          <a:p>
            <a:r>
              <a:rPr lang="en-US" dirty="0"/>
              <a:t>O</a:t>
            </a:r>
            <a:r>
              <a:rPr lang="en-US" dirty="0" smtClean="0"/>
              <a:t>versee </a:t>
            </a:r>
            <a:r>
              <a:rPr lang="en-US" dirty="0"/>
              <a:t>our public worship services</a:t>
            </a:r>
          </a:p>
          <a:p>
            <a:r>
              <a:rPr lang="en-US" dirty="0"/>
              <a:t>A</a:t>
            </a:r>
            <a:r>
              <a:rPr lang="en-US" dirty="0" smtClean="0"/>
              <a:t>dminister </a:t>
            </a:r>
            <a:r>
              <a:rPr lang="en-US" dirty="0"/>
              <a:t>ordinances such as baptisms, communions, weddings, funerals</a:t>
            </a:r>
          </a:p>
          <a:p>
            <a:r>
              <a:rPr lang="en-US" dirty="0"/>
              <a:t>W</a:t>
            </a:r>
            <a:r>
              <a:rPr lang="en-US" dirty="0" smtClean="0"/>
              <a:t>arn </a:t>
            </a:r>
            <a:r>
              <a:rPr lang="en-US" dirty="0"/>
              <a:t>against </a:t>
            </a:r>
            <a:r>
              <a:rPr lang="en-US" dirty="0" smtClean="0"/>
              <a:t> error and </a:t>
            </a:r>
            <a:r>
              <a:rPr lang="en-US" dirty="0"/>
              <a:t>guard us from false teaching</a:t>
            </a:r>
          </a:p>
          <a:p>
            <a:r>
              <a:rPr lang="en-US" dirty="0"/>
              <a:t>S</a:t>
            </a:r>
            <a:r>
              <a:rPr lang="en-US" dirty="0" smtClean="0"/>
              <a:t>eek </a:t>
            </a:r>
            <a:r>
              <a:rPr lang="en-US" dirty="0"/>
              <a:t>God’s will for the strategic mission and vision of our church </a:t>
            </a:r>
          </a:p>
          <a:p>
            <a:r>
              <a:rPr lang="en-US" dirty="0"/>
              <a:t>L</a:t>
            </a:r>
            <a:r>
              <a:rPr lang="en-US" dirty="0" smtClean="0"/>
              <a:t>ead </a:t>
            </a:r>
            <a:r>
              <a:rPr lang="en-US" dirty="0"/>
              <a:t>the leaders of our church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848600" cy="990600"/>
          </a:xfrm>
        </p:spPr>
        <p:txBody>
          <a:bodyPr/>
          <a:lstStyle/>
          <a:p>
            <a:r>
              <a:rPr lang="en-US" b="1" dirty="0" smtClean="0"/>
              <a:t>Salvation</a:t>
            </a:r>
            <a:endParaRPr lang="en-US" b="1" dirty="0"/>
          </a:p>
        </p:txBody>
      </p:sp>
      <p:sp>
        <p:nvSpPr>
          <p:cNvPr id="3" name="Content Placeholder 2"/>
          <p:cNvSpPr>
            <a:spLocks noGrp="1"/>
          </p:cNvSpPr>
          <p:nvPr>
            <p:ph idx="1"/>
          </p:nvPr>
        </p:nvSpPr>
        <p:spPr/>
        <p:txBody>
          <a:bodyPr/>
          <a:lstStyle/>
          <a:p>
            <a:r>
              <a:rPr lang="en-US" b="1" dirty="0" smtClean="0"/>
              <a:t>Beginning: 	</a:t>
            </a:r>
            <a:r>
              <a:rPr lang="en-US" b="1" u="sng" dirty="0" smtClean="0"/>
              <a:t>Justification/Redemption</a:t>
            </a:r>
            <a:r>
              <a:rPr lang="en-US" b="1" dirty="0"/>
              <a:t>	</a:t>
            </a:r>
            <a:r>
              <a:rPr lang="en-US" b="1" dirty="0" smtClean="0"/>
              <a:t>			Freed </a:t>
            </a:r>
            <a:r>
              <a:rPr lang="en-US" b="1" dirty="0"/>
              <a:t>from the penalty of </a:t>
            </a:r>
            <a:r>
              <a:rPr lang="en-US" b="1" dirty="0" smtClean="0"/>
              <a:t>sin</a:t>
            </a:r>
          </a:p>
          <a:p>
            <a:endParaRPr lang="en-US" b="1" dirty="0" smtClean="0"/>
          </a:p>
          <a:p>
            <a:r>
              <a:rPr lang="en-US" b="1" dirty="0" smtClean="0"/>
              <a:t>Process:		</a:t>
            </a:r>
            <a:r>
              <a:rPr lang="en-US" b="1" u="sng" dirty="0" smtClean="0"/>
              <a:t>Sanctification</a:t>
            </a:r>
            <a:r>
              <a:rPr lang="en-US" b="1" dirty="0"/>
              <a:t>			</a:t>
            </a:r>
            <a:r>
              <a:rPr lang="en-US" b="1" dirty="0" smtClean="0"/>
              <a:t>			Freed </a:t>
            </a:r>
            <a:r>
              <a:rPr lang="en-US" b="1" dirty="0"/>
              <a:t>from the power of sin	</a:t>
            </a:r>
            <a:endParaRPr lang="en-US" dirty="0"/>
          </a:p>
          <a:p>
            <a:endParaRPr lang="en-US" b="1" dirty="0" smtClean="0"/>
          </a:p>
          <a:p>
            <a:r>
              <a:rPr lang="en-US" b="1" dirty="0" smtClean="0"/>
              <a:t>Future:		</a:t>
            </a:r>
            <a:r>
              <a:rPr lang="en-US" b="1" u="sng" dirty="0" smtClean="0"/>
              <a:t>Glorification</a:t>
            </a:r>
            <a:r>
              <a:rPr lang="en-US" b="1" dirty="0"/>
              <a:t>			</a:t>
            </a:r>
            <a:r>
              <a:rPr lang="en-US" b="1" dirty="0" smtClean="0"/>
              <a:t>			Freed </a:t>
            </a:r>
            <a:r>
              <a:rPr lang="en-US" b="1" dirty="0"/>
              <a:t>from the presence of sin	</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001000" cy="1524000"/>
          </a:xfrm>
        </p:spPr>
        <p:txBody>
          <a:bodyPr>
            <a:noAutofit/>
          </a:bodyPr>
          <a:lstStyle/>
          <a:p>
            <a:r>
              <a:rPr lang="en-US" b="1" dirty="0" smtClean="0"/>
              <a:t>1.  </a:t>
            </a:r>
            <a:r>
              <a:rPr lang="en-US" b="1" dirty="0"/>
              <a:t>Commit Your Body to </a:t>
            </a:r>
            <a:r>
              <a:rPr lang="en-US" b="1" dirty="0" smtClean="0"/>
              <a:t/>
            </a:r>
            <a:br>
              <a:rPr lang="en-US" b="1" dirty="0" smtClean="0"/>
            </a:br>
            <a:r>
              <a:rPr lang="en-US" b="1" dirty="0" smtClean="0"/>
              <a:t>           God’s Service</a:t>
            </a:r>
            <a:endParaRPr lang="en-US" dirty="0"/>
          </a:p>
        </p:txBody>
      </p:sp>
      <p:sp>
        <p:nvSpPr>
          <p:cNvPr id="3" name="Content Placeholder 2"/>
          <p:cNvSpPr>
            <a:spLocks noGrp="1"/>
          </p:cNvSpPr>
          <p:nvPr>
            <p:ph idx="1"/>
          </p:nvPr>
        </p:nvSpPr>
        <p:spPr>
          <a:xfrm>
            <a:off x="457200" y="2819400"/>
            <a:ext cx="8229600" cy="3505200"/>
          </a:xfrm>
        </p:spPr>
        <p:txBody>
          <a:bodyPr/>
          <a:lstStyle/>
          <a:p>
            <a:pPr>
              <a:buNone/>
            </a:pPr>
            <a:r>
              <a:rPr lang="en-US" b="1" u="sng" dirty="0"/>
              <a:t>Romans 12:1</a:t>
            </a:r>
            <a:endParaRPr lang="en-US" dirty="0"/>
          </a:p>
          <a:p>
            <a:pPr>
              <a:buNone/>
            </a:pPr>
            <a:r>
              <a:rPr lang="en-US" b="1" dirty="0"/>
              <a:t>Therefore, I urge you, brothers, in view of God’s mercy, to offer your bodies as living sacrifices, holy and pleasing to God—this is your spiritual act of worship.</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077200" cy="1371600"/>
          </a:xfrm>
        </p:spPr>
        <p:txBody>
          <a:bodyPr>
            <a:noAutofit/>
          </a:bodyPr>
          <a:lstStyle/>
          <a:p>
            <a:r>
              <a:rPr lang="en-US" b="1" dirty="0"/>
              <a:t>2.  Make Up Your Mind </a:t>
            </a:r>
            <a:r>
              <a:rPr lang="en-US" b="1" dirty="0" smtClean="0"/>
              <a:t/>
            </a:r>
            <a:br>
              <a:rPr lang="en-US" b="1" dirty="0" smtClean="0"/>
            </a:br>
            <a:r>
              <a:rPr lang="en-US" b="1" dirty="0" smtClean="0"/>
              <a:t>          to </a:t>
            </a:r>
            <a:r>
              <a:rPr lang="en-US" b="1" dirty="0"/>
              <a:t>Serve </a:t>
            </a:r>
            <a:r>
              <a:rPr lang="en-US" b="1" dirty="0" smtClean="0"/>
              <a:t>God</a:t>
            </a:r>
            <a:endParaRPr lang="en-US" dirty="0"/>
          </a:p>
        </p:txBody>
      </p:sp>
      <p:sp>
        <p:nvSpPr>
          <p:cNvPr id="3" name="Content Placeholder 2"/>
          <p:cNvSpPr>
            <a:spLocks noGrp="1"/>
          </p:cNvSpPr>
          <p:nvPr>
            <p:ph idx="1"/>
          </p:nvPr>
        </p:nvSpPr>
        <p:spPr>
          <a:xfrm>
            <a:off x="457200" y="2362200"/>
            <a:ext cx="8229600" cy="3962400"/>
          </a:xfrm>
        </p:spPr>
        <p:txBody>
          <a:bodyPr/>
          <a:lstStyle/>
          <a:p>
            <a:pPr>
              <a:buNone/>
            </a:pPr>
            <a:r>
              <a:rPr lang="en-US" b="1" u="sng" dirty="0"/>
              <a:t>Romans 12:2</a:t>
            </a:r>
            <a:endParaRPr lang="en-US" dirty="0"/>
          </a:p>
          <a:p>
            <a:pPr>
              <a:buNone/>
            </a:pPr>
            <a:r>
              <a:rPr lang="en-US" b="1" dirty="0"/>
              <a:t>Do not conform any longer to the pattern of this world, but be transformed by the renewing of your mind.  Then you will be able to test and approve what God’s will is—his good, pleasing and perfect will.</a:t>
            </a:r>
            <a:endParaRPr lang="en-US" dirty="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4088"/>
            <a:ext cx="8001000" cy="1429512"/>
          </a:xfrm>
        </p:spPr>
        <p:txBody>
          <a:bodyPr>
            <a:noAutofit/>
          </a:bodyPr>
          <a:lstStyle/>
          <a:p>
            <a:r>
              <a:rPr lang="en-US" b="1" dirty="0"/>
              <a:t>3.  See Yourself as One </a:t>
            </a:r>
            <a:r>
              <a:rPr lang="en-US" b="1" dirty="0" smtClean="0"/>
              <a:t/>
            </a:r>
            <a:br>
              <a:rPr lang="en-US" b="1" dirty="0" smtClean="0"/>
            </a:br>
            <a:r>
              <a:rPr lang="en-US" b="1" dirty="0" smtClean="0"/>
              <a:t>       Among </a:t>
            </a:r>
            <a:r>
              <a:rPr lang="en-US" b="1" dirty="0"/>
              <a:t>the Many </a:t>
            </a:r>
            <a:endParaRPr lang="en-US" dirty="0"/>
          </a:p>
        </p:txBody>
      </p:sp>
      <p:sp>
        <p:nvSpPr>
          <p:cNvPr id="3" name="Content Placeholder 2"/>
          <p:cNvSpPr>
            <a:spLocks noGrp="1"/>
          </p:cNvSpPr>
          <p:nvPr>
            <p:ph idx="1"/>
          </p:nvPr>
        </p:nvSpPr>
        <p:spPr>
          <a:xfrm>
            <a:off x="457200" y="2286000"/>
            <a:ext cx="8229600" cy="4038600"/>
          </a:xfrm>
        </p:spPr>
        <p:txBody>
          <a:bodyPr>
            <a:normAutofit fontScale="92500"/>
          </a:bodyPr>
          <a:lstStyle/>
          <a:p>
            <a:pPr>
              <a:buNone/>
            </a:pPr>
            <a:r>
              <a:rPr lang="en-US" b="1" u="sng" dirty="0"/>
              <a:t>Romans 12:3-5</a:t>
            </a:r>
            <a:endParaRPr lang="en-US" dirty="0"/>
          </a:p>
          <a:p>
            <a:pPr>
              <a:buNone/>
            </a:pPr>
            <a:r>
              <a:rPr lang="en-US" b="1" dirty="0"/>
              <a:t>For by the grace given me I say to every one of you:  Do not think of yourself more highly than you ought, but rather think of yourself with sober judgment, in accordance with the measure of faith God has given you.</a:t>
            </a:r>
            <a:br>
              <a:rPr lang="en-US" b="1" dirty="0"/>
            </a:br>
            <a:r>
              <a:rPr lang="en-US" b="1" dirty="0"/>
              <a:t>Just as each of us has one body with many members, and these members do not all have the same function, so in Christ we who are many form one body, and each member belongs to all the others.</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447800"/>
          </a:xfrm>
        </p:spPr>
        <p:txBody>
          <a:bodyPr>
            <a:noAutofit/>
          </a:bodyPr>
          <a:lstStyle/>
          <a:p>
            <a:r>
              <a:rPr lang="en-US" b="1" dirty="0"/>
              <a:t>4.  Use Your Gifts to Serve </a:t>
            </a:r>
            <a:r>
              <a:rPr lang="en-US" b="1" dirty="0" smtClean="0"/>
              <a:t>  	God and </a:t>
            </a:r>
            <a:r>
              <a:rPr lang="en-US" b="1" dirty="0"/>
              <a:t>One </a:t>
            </a:r>
            <a:r>
              <a:rPr lang="en-US" b="1" dirty="0" smtClean="0"/>
              <a:t>Another</a:t>
            </a:r>
            <a:endParaRPr lang="en-US" dirty="0"/>
          </a:p>
        </p:txBody>
      </p:sp>
      <p:sp>
        <p:nvSpPr>
          <p:cNvPr id="3" name="Content Placeholder 2"/>
          <p:cNvSpPr>
            <a:spLocks noGrp="1"/>
          </p:cNvSpPr>
          <p:nvPr>
            <p:ph idx="1"/>
          </p:nvPr>
        </p:nvSpPr>
        <p:spPr>
          <a:xfrm>
            <a:off x="457200" y="1981200"/>
            <a:ext cx="8229600" cy="4724400"/>
          </a:xfrm>
        </p:spPr>
        <p:txBody>
          <a:bodyPr>
            <a:normAutofit fontScale="92500"/>
          </a:bodyPr>
          <a:lstStyle/>
          <a:p>
            <a:pPr>
              <a:buNone/>
            </a:pPr>
            <a:r>
              <a:rPr lang="en-US" b="1" u="sng" dirty="0"/>
              <a:t>Romans 12:6-8</a:t>
            </a:r>
            <a:endParaRPr lang="en-US" dirty="0"/>
          </a:p>
          <a:p>
            <a:pPr>
              <a:buNone/>
            </a:pPr>
            <a:r>
              <a:rPr lang="en-US" b="1" dirty="0"/>
              <a:t>We have different gifts, according to the grace given us. </a:t>
            </a:r>
            <a:endParaRPr lang="en-US" dirty="0"/>
          </a:p>
          <a:p>
            <a:pPr>
              <a:buNone/>
            </a:pPr>
            <a:r>
              <a:rPr lang="en-US" b="1" dirty="0"/>
              <a:t>If a man’s gift is </a:t>
            </a:r>
            <a:r>
              <a:rPr lang="en-US" b="1" u="sng" dirty="0"/>
              <a:t>prophesying</a:t>
            </a:r>
            <a:r>
              <a:rPr lang="en-US" b="1" dirty="0"/>
              <a:t>, let him use it in proportion to his </a:t>
            </a:r>
            <a:r>
              <a:rPr lang="en-US" b="1" dirty="0" smtClean="0"/>
              <a:t>faith.</a:t>
            </a:r>
          </a:p>
          <a:p>
            <a:pPr>
              <a:buNone/>
            </a:pPr>
            <a:r>
              <a:rPr lang="en-US" b="1" dirty="0" smtClean="0"/>
              <a:t>If </a:t>
            </a:r>
            <a:r>
              <a:rPr lang="en-US" b="1" dirty="0"/>
              <a:t>it is </a:t>
            </a:r>
            <a:r>
              <a:rPr lang="en-US" b="1" u="sng" dirty="0"/>
              <a:t>serving</a:t>
            </a:r>
            <a:r>
              <a:rPr lang="en-US" b="1" dirty="0"/>
              <a:t>, let him serve; </a:t>
            </a:r>
            <a:endParaRPr lang="en-US" dirty="0"/>
          </a:p>
          <a:p>
            <a:pPr>
              <a:buNone/>
            </a:pPr>
            <a:r>
              <a:rPr lang="en-US" b="1" dirty="0"/>
              <a:t>if it is </a:t>
            </a:r>
            <a:r>
              <a:rPr lang="en-US" b="1" u="sng" dirty="0"/>
              <a:t>teaching</a:t>
            </a:r>
            <a:r>
              <a:rPr lang="en-US" b="1" dirty="0"/>
              <a:t>, let him </a:t>
            </a:r>
            <a:r>
              <a:rPr lang="en-US" b="1" dirty="0" smtClean="0"/>
              <a:t>teach;</a:t>
            </a:r>
          </a:p>
          <a:p>
            <a:pPr>
              <a:buNone/>
            </a:pPr>
            <a:r>
              <a:rPr lang="en-US" b="1" dirty="0" smtClean="0"/>
              <a:t>if </a:t>
            </a:r>
            <a:r>
              <a:rPr lang="en-US" b="1" dirty="0"/>
              <a:t>it is </a:t>
            </a:r>
            <a:r>
              <a:rPr lang="en-US" b="1" u="sng" dirty="0"/>
              <a:t>encouraging</a:t>
            </a:r>
            <a:r>
              <a:rPr lang="en-US" b="1" dirty="0"/>
              <a:t>, let him encourage; </a:t>
            </a:r>
            <a:endParaRPr lang="en-US" dirty="0"/>
          </a:p>
          <a:p>
            <a:pPr>
              <a:buNone/>
            </a:pPr>
            <a:r>
              <a:rPr lang="en-US" b="1" dirty="0"/>
              <a:t>if it is </a:t>
            </a:r>
            <a:r>
              <a:rPr lang="en-US" b="1" u="sng" dirty="0"/>
              <a:t>contributing to the needs of others</a:t>
            </a:r>
            <a:r>
              <a:rPr lang="en-US" b="1" dirty="0"/>
              <a:t>, let him </a:t>
            </a:r>
            <a:r>
              <a:rPr lang="en-US" b="1" u="sng" dirty="0"/>
              <a:t>give</a:t>
            </a:r>
            <a:r>
              <a:rPr lang="en-US" b="1" dirty="0"/>
              <a:t> generously; </a:t>
            </a:r>
            <a:endParaRPr lang="en-US" dirty="0"/>
          </a:p>
          <a:p>
            <a:pPr>
              <a:buNone/>
            </a:pPr>
            <a:r>
              <a:rPr lang="en-US" b="1" dirty="0"/>
              <a:t>if it is </a:t>
            </a:r>
            <a:r>
              <a:rPr lang="en-US" b="1" u="sng" dirty="0"/>
              <a:t>leadership</a:t>
            </a:r>
            <a:r>
              <a:rPr lang="en-US" b="1" dirty="0"/>
              <a:t>, let him govern diligently; </a:t>
            </a:r>
            <a:endParaRPr lang="en-US" dirty="0"/>
          </a:p>
          <a:p>
            <a:pPr>
              <a:buNone/>
            </a:pPr>
            <a:r>
              <a:rPr lang="en-US" b="1" dirty="0"/>
              <a:t>if it is showing </a:t>
            </a:r>
            <a:r>
              <a:rPr lang="en-US" b="1" u="sng" dirty="0"/>
              <a:t>mercy</a:t>
            </a:r>
            <a:r>
              <a:rPr lang="en-US" b="1" dirty="0"/>
              <a:t>, let him do it cheerfully.</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4088"/>
            <a:ext cx="8001000" cy="896112"/>
          </a:xfrm>
        </p:spPr>
        <p:txBody>
          <a:bodyPr/>
          <a:lstStyle/>
          <a:p>
            <a:r>
              <a:rPr lang="en-US" b="1" dirty="0" smtClean="0"/>
              <a:t>Spiritual Gifts</a:t>
            </a:r>
            <a:endParaRPr lang="en-US" b="1" dirty="0"/>
          </a:p>
        </p:txBody>
      </p:sp>
      <p:sp>
        <p:nvSpPr>
          <p:cNvPr id="3" name="Content Placeholder 2"/>
          <p:cNvSpPr>
            <a:spLocks noGrp="1"/>
          </p:cNvSpPr>
          <p:nvPr>
            <p:ph idx="1"/>
          </p:nvPr>
        </p:nvSpPr>
        <p:spPr>
          <a:xfrm>
            <a:off x="685800" y="2209800"/>
            <a:ext cx="8229600" cy="4114800"/>
          </a:xfrm>
        </p:spPr>
        <p:txBody>
          <a:bodyPr>
            <a:normAutofit/>
          </a:bodyPr>
          <a:lstStyle/>
          <a:p>
            <a:pPr>
              <a:buNone/>
            </a:pPr>
            <a:r>
              <a:rPr lang="en-US" b="1" dirty="0" smtClean="0"/>
              <a:t>Prophesying	  Apostleship	*Tongues</a:t>
            </a:r>
          </a:p>
          <a:p>
            <a:pPr>
              <a:buNone/>
            </a:pPr>
            <a:r>
              <a:rPr lang="en-US" b="1" dirty="0" smtClean="0"/>
              <a:t>Serving		  Evangelism	*Interpretation</a:t>
            </a:r>
          </a:p>
          <a:p>
            <a:pPr>
              <a:buNone/>
            </a:pPr>
            <a:r>
              <a:rPr lang="en-US" b="1" dirty="0" smtClean="0"/>
              <a:t>Teaching		  Wisdom		     of Tongues</a:t>
            </a:r>
          </a:p>
          <a:p>
            <a:pPr>
              <a:buNone/>
            </a:pPr>
            <a:r>
              <a:rPr lang="en-US" b="1" dirty="0" smtClean="0"/>
              <a:t>Encouraging	  Faith			  </a:t>
            </a:r>
          </a:p>
          <a:p>
            <a:pPr>
              <a:buNone/>
            </a:pPr>
            <a:r>
              <a:rPr lang="en-US" b="1" dirty="0" smtClean="0"/>
              <a:t>Giving		  Discernment</a:t>
            </a:r>
          </a:p>
          <a:p>
            <a:pPr>
              <a:buNone/>
            </a:pPr>
            <a:r>
              <a:rPr lang="en-US" b="1" dirty="0" smtClean="0"/>
              <a:t>Leadership	  	  *Miracles </a:t>
            </a:r>
          </a:p>
          <a:p>
            <a:pPr>
              <a:buNone/>
            </a:pPr>
            <a:r>
              <a:rPr lang="en-US" b="1" dirty="0" smtClean="0"/>
              <a:t>Mercy		  *Healings	</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4187</TotalTime>
  <Words>538</Words>
  <Application>Microsoft Office PowerPoint</Application>
  <PresentationFormat>On-screen Show (4:3)</PresentationFormat>
  <Paragraphs>68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Reflecting God  by Serving Others</vt:lpstr>
      <vt:lpstr>Sandy Ridge By-Laws</vt:lpstr>
      <vt:lpstr>Pastor’s Duties</vt:lpstr>
      <vt:lpstr>Salvation</vt:lpstr>
      <vt:lpstr>1.  Commit Your Body to             God’s Service</vt:lpstr>
      <vt:lpstr>2.  Make Up Your Mind            to Serve God</vt:lpstr>
      <vt:lpstr>3.  See Yourself as One         Among the Many </vt:lpstr>
      <vt:lpstr>4.  Use Your Gifts to Serve    God and One Another</vt:lpstr>
      <vt:lpstr>Spiritual Gifts</vt:lpstr>
      <vt:lpstr>Purpose &amp; Categories of Gifts</vt:lpstr>
      <vt:lpstr>What Gifts Have You Been                   Given?</vt:lpstr>
      <vt:lpstr>Reflecting God by  Serving Others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Serving God  by Serving Others</dc:title>
  <dc:creator>Tawna Robinson</dc:creator>
  <cp:lastModifiedBy>Tawna Robinson</cp:lastModifiedBy>
  <cp:revision>18</cp:revision>
  <dcterms:created xsi:type="dcterms:W3CDTF">2015-03-06T22:15:18Z</dcterms:created>
  <dcterms:modified xsi:type="dcterms:W3CDTF">2015-03-15T23:28:59Z</dcterms:modified>
</cp:coreProperties>
</file>