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3" r:id="rId6"/>
    <p:sldId id="258" r:id="rId7"/>
    <p:sldId id="264"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40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6EADDB-4229-4062-A38F-808C75CAE67B}" type="datetimeFigureOut">
              <a:rPr lang="en-US" smtClean="0"/>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C21B7-EA03-42C3-A547-13529B4651E4}" type="slidenum">
              <a:rPr lang="en-US" smtClean="0"/>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6EADDB-4229-4062-A38F-808C75CAE67B}" type="datetimeFigureOut">
              <a:rPr lang="en-US" smtClean="0"/>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C21B7-EA03-42C3-A547-13529B4651E4}" type="slidenum">
              <a:rPr lang="en-US" smtClean="0"/>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6EADDB-4229-4062-A38F-808C75CAE67B}" type="datetimeFigureOut">
              <a:rPr lang="en-US" smtClean="0"/>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C21B7-EA03-42C3-A547-13529B4651E4}" type="slidenum">
              <a:rPr lang="en-US" smtClean="0"/>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6EADDB-4229-4062-A38F-808C75CAE67B}" type="datetimeFigureOut">
              <a:rPr lang="en-US" smtClean="0"/>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C21B7-EA03-42C3-A547-13529B4651E4}" type="slidenum">
              <a:rPr lang="en-US" smtClean="0"/>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6EADDB-4229-4062-A38F-808C75CAE67B}" type="datetimeFigureOut">
              <a:rPr lang="en-US" smtClean="0"/>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3C21B7-EA03-42C3-A547-13529B4651E4}" type="slidenum">
              <a:rPr lang="en-US" smtClean="0"/>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6EADDB-4229-4062-A38F-808C75CAE67B}" type="datetimeFigureOut">
              <a:rPr lang="en-US" smtClean="0"/>
              <a:t>10/15/2013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3C21B7-EA03-42C3-A547-13529B4651E4}" type="slidenum">
              <a:rPr lang="en-US" smtClean="0"/>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6EADDB-4229-4062-A38F-808C75CAE67B}" type="datetimeFigureOut">
              <a:rPr lang="en-US" smtClean="0"/>
              <a:t>10/15/2013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3C21B7-EA03-42C3-A547-13529B4651E4}" type="slidenum">
              <a:rPr lang="en-US" smtClean="0"/>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6EADDB-4229-4062-A38F-808C75CAE67B}" type="datetimeFigureOut">
              <a:rPr lang="en-US" smtClean="0"/>
              <a:t>10/15/2013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3C21B7-EA03-42C3-A547-13529B4651E4}" type="slidenum">
              <a:rPr lang="en-US" smtClean="0"/>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6EADDB-4229-4062-A38F-808C75CAE67B}" type="datetimeFigureOut">
              <a:rPr lang="en-US" smtClean="0"/>
              <a:t>10/15/2013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3C21B7-EA03-42C3-A547-13529B4651E4}" type="slidenum">
              <a:rPr lang="en-US" smtClean="0"/>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6EADDB-4229-4062-A38F-808C75CAE67B}" type="datetimeFigureOut">
              <a:rPr lang="en-US" smtClean="0"/>
              <a:t>10/15/2013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3C21B7-EA03-42C3-A547-13529B4651E4}" type="slidenum">
              <a:rPr lang="en-US" smtClean="0"/>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6EADDB-4229-4062-A38F-808C75CAE67B}" type="datetimeFigureOut">
              <a:rPr lang="en-US" smtClean="0"/>
              <a:t>10/15/2013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3C21B7-EA03-42C3-A547-13529B4651E4}" type="slidenum">
              <a:rPr lang="en-US" smtClean="0"/>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6EADDB-4229-4062-A38F-808C75CAE67B}" type="datetimeFigureOut">
              <a:rPr lang="en-US" smtClean="0"/>
              <a:t>10/15/2013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3C21B7-EA03-42C3-A547-13529B4651E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2"/>
          <p:cNvSpPr>
            <a:spLocks noGrp="1"/>
          </p:cNvSpPr>
          <p:nvPr>
            <p:ph type="ctrTitle"/>
          </p:nvPr>
        </p:nvSpPr>
        <p:spPr/>
        <p:txBody>
          <a:bodyPr/>
          <a:lstStyle/>
          <a:p>
            <a:endParaRPr lang="en-US" smtClean="0"/>
          </a:p>
        </p:txBody>
      </p:sp>
      <p:sp>
        <p:nvSpPr>
          <p:cNvPr id="14" name="Subtitle 13"/>
          <p:cNvSpPr>
            <a:spLocks noGrp="1"/>
          </p:cNvSpPr>
          <p:nvPr>
            <p:ph type="subTitle" idx="1"/>
          </p:nvPr>
        </p:nvSpPr>
        <p:spPr/>
        <p:txBody>
          <a:bodyPr rtlCol="0">
            <a:normAutofit/>
          </a:bodyPr>
          <a:lstStyle/>
          <a:p>
            <a:pPr fontAlgn="auto">
              <a:spcAft>
                <a:spcPts val="0"/>
              </a:spcAft>
              <a:buFont typeface="Arial" pitchFamily="34" charset="0"/>
              <a:buNone/>
              <a:defRPr/>
            </a:pPr>
            <a:endParaRPr lang="en-US"/>
          </a:p>
        </p:txBody>
      </p:sp>
      <p:pic>
        <p:nvPicPr>
          <p:cNvPr id="2052" name="Picture 2" descr="http://www.tfnaz.com/wp-content/uploads/2009/10/journey-logo-on-map.jpg"/>
          <p:cNvPicPr>
            <a:picLocks noChangeAspect="1" noChangeArrowheads="1"/>
          </p:cNvPicPr>
          <p:nvPr/>
        </p:nvPicPr>
        <p:blipFill>
          <a:blip r:embed="rId2" cstate="print"/>
          <a:srcRect b="9361"/>
          <a:stretch>
            <a:fillRect/>
          </a:stretch>
        </p:blipFill>
        <p:spPr bwMode="auto">
          <a:xfrm>
            <a:off x="0" y="0"/>
            <a:ext cx="9144000" cy="6858000"/>
          </a:xfrm>
          <a:prstGeom prst="rect">
            <a:avLst/>
          </a:prstGeom>
          <a:noFill/>
          <a:ln w="9525">
            <a:noFill/>
            <a:miter lim="800000"/>
            <a:headEnd/>
            <a:tailEnd/>
          </a:ln>
        </p:spPr>
      </p:pic>
      <p:sp>
        <p:nvSpPr>
          <p:cNvPr id="5" name="TextBox 4"/>
          <p:cNvSpPr txBox="1"/>
          <p:nvPr/>
        </p:nvSpPr>
        <p:spPr>
          <a:xfrm>
            <a:off x="152400" y="3810000"/>
            <a:ext cx="8686800" cy="1661993"/>
          </a:xfrm>
          <a:prstGeom prst="rect">
            <a:avLst/>
          </a:prstGeom>
          <a:solidFill>
            <a:srgbClr val="B2560A"/>
          </a:solidFill>
          <a:ln>
            <a:solidFill>
              <a:srgbClr val="923100"/>
            </a:solidFill>
          </a:ln>
        </p:spPr>
        <p:txBody>
          <a:bodyPr wrap="square">
            <a:spAutoFit/>
          </a:bodyPr>
          <a:lstStyle/>
          <a:p>
            <a:pPr fontAlgn="auto">
              <a:spcBef>
                <a:spcPts val="0"/>
              </a:spcBef>
              <a:spcAft>
                <a:spcPts val="0"/>
              </a:spcAft>
              <a:defRPr/>
            </a:pPr>
            <a:r>
              <a:rPr lang="en-US" sz="5400" b="1" dirty="0">
                <a:solidFill>
                  <a:schemeClr val="accent6">
                    <a:lumMod val="20000"/>
                    <a:lumOff val="80000"/>
                  </a:schemeClr>
                </a:solidFill>
                <a:effectLst>
                  <a:outerShdw blurRad="38100" dist="38100" dir="2700000" algn="tl">
                    <a:srgbClr val="000000">
                      <a:alpha val="43137"/>
                    </a:srgbClr>
                  </a:outerShdw>
                </a:effectLst>
                <a:latin typeface="Papyrus" pitchFamily="66" charset="0"/>
              </a:rPr>
              <a:t>Week </a:t>
            </a:r>
            <a:r>
              <a:rPr lang="en-US" sz="5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42</a:t>
            </a:r>
            <a:r>
              <a:rPr lang="en-US" sz="48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 </a:t>
            </a:r>
            <a:endParaRPr lang="en-US" sz="48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a:p>
            <a:pPr fontAlgn="auto">
              <a:spcBef>
                <a:spcPts val="0"/>
              </a:spcBef>
              <a:spcAft>
                <a:spcPts val="0"/>
              </a:spcAft>
              <a:defRPr/>
            </a:pPr>
            <a:r>
              <a:rPr lang="en-US" sz="48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		</a:t>
            </a:r>
            <a:r>
              <a:rPr lang="en-US" sz="48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Jesus Loves His Church</a:t>
            </a:r>
            <a:endParaRPr lang="en-US" sz="36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152400" y="3048000"/>
            <a:ext cx="5105400" cy="769441"/>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Suggested Prayer:</a:t>
            </a:r>
            <a:endPar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
        <p:nvSpPr>
          <p:cNvPr id="7" name="TextBox 6"/>
          <p:cNvSpPr txBox="1"/>
          <p:nvPr/>
        </p:nvSpPr>
        <p:spPr>
          <a:xfrm>
            <a:off x="1143000" y="4267200"/>
            <a:ext cx="7010400" cy="1323439"/>
          </a:xfrm>
          <a:prstGeom prst="rect">
            <a:avLst/>
          </a:prstGeom>
          <a:solidFill>
            <a:srgbClr val="B2560A"/>
          </a:solidFill>
          <a:ln>
            <a:solidFill>
              <a:srgbClr val="923100"/>
            </a:solidFill>
          </a:ln>
        </p:spPr>
        <p:txBody>
          <a:bodyPr wrap="square" rtlCol="0">
            <a:spAutoFit/>
          </a:bodyPr>
          <a:lstStyle/>
          <a:p>
            <a:pPr algn="ct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Lord, thank You that You love Your Church even when . . . </a:t>
            </a:r>
            <a:endParaRPr lang="en-US" sz="4000" b="1" i="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7" name="TextBox 6"/>
          <p:cNvSpPr txBox="1"/>
          <p:nvPr/>
        </p:nvSpPr>
        <p:spPr>
          <a:xfrm>
            <a:off x="304800" y="3505200"/>
            <a:ext cx="6781800" cy="2123658"/>
          </a:xfrm>
          <a:prstGeom prst="rect">
            <a:avLst/>
          </a:prstGeom>
          <a:solidFill>
            <a:srgbClr val="B2560A"/>
          </a:solidFill>
          <a:ln>
            <a:solidFill>
              <a:srgbClr val="923100"/>
            </a:solidFill>
          </a:ln>
        </p:spPr>
        <p:txBody>
          <a:bodyPr wrap="square" rtlCol="0">
            <a:spAutoFit/>
          </a:bodyPr>
          <a:lstStyle/>
          <a:p>
            <a:pPr algn="ctr"/>
            <a:r>
              <a:rPr lang="en-US" sz="4400" b="1" i="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I am going to build My Church and the gates of hell will not overcome it.</a:t>
            </a:r>
            <a:endParaRPr lang="en-US" sz="4400" b="1" i="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152400" y="3048000"/>
            <a:ext cx="2971800" cy="769441"/>
          </a:xfrm>
          <a:prstGeom prst="rect">
            <a:avLst/>
          </a:prstGeom>
          <a:solidFill>
            <a:srgbClr val="B2560A"/>
          </a:solidFill>
          <a:ln>
            <a:solidFill>
              <a:srgbClr val="923100"/>
            </a:solidFill>
          </a:ln>
        </p:spPr>
        <p:txBody>
          <a:bodyPr wrap="square" rtlCol="0">
            <a:spAutoFit/>
          </a:bodyPr>
          <a:lstStyle/>
          <a:p>
            <a:pPr algn="ctr"/>
            <a:r>
              <a:rPr lang="en-US" sz="4400" b="1" dirty="0" err="1"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Ekklesia</a:t>
            </a: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a:t>
            </a:r>
            <a:endPar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
        <p:nvSpPr>
          <p:cNvPr id="7" name="TextBox 6"/>
          <p:cNvSpPr txBox="1"/>
          <p:nvPr/>
        </p:nvSpPr>
        <p:spPr>
          <a:xfrm>
            <a:off x="1371600" y="4114800"/>
            <a:ext cx="4572000" cy="1323439"/>
          </a:xfrm>
          <a:prstGeom prst="rect">
            <a:avLst/>
          </a:prstGeom>
          <a:solidFill>
            <a:srgbClr val="B2560A"/>
          </a:solidFill>
          <a:ln>
            <a:solidFill>
              <a:srgbClr val="923100"/>
            </a:solidFill>
          </a:ln>
        </p:spPr>
        <p:txBody>
          <a:bodyPr wrap="square" rtlCol="0">
            <a:spAutoFit/>
          </a:bodyPr>
          <a:lstStyle/>
          <a:p>
            <a:pPr algn="ct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a group called out for a purpose</a:t>
            </a:r>
            <a:endParaRPr lang="en-US" sz="4000" b="1" i="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7" name="TextBox 6"/>
          <p:cNvSpPr txBox="1"/>
          <p:nvPr/>
        </p:nvSpPr>
        <p:spPr>
          <a:xfrm>
            <a:off x="304800" y="3505200"/>
            <a:ext cx="7010400" cy="2123658"/>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The Rock is you (i.e. God’s people) proclaiming Jesus’ good news of the kingdom.</a:t>
            </a:r>
            <a:endPar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152400" y="3048000"/>
            <a:ext cx="4191000" cy="769441"/>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Jesus’ Church:</a:t>
            </a:r>
            <a:endPar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
        <p:nvSpPr>
          <p:cNvPr id="7" name="TextBox 6"/>
          <p:cNvSpPr txBox="1"/>
          <p:nvPr/>
        </p:nvSpPr>
        <p:spPr>
          <a:xfrm>
            <a:off x="1371600" y="4114800"/>
            <a:ext cx="5867400" cy="1938992"/>
          </a:xfrm>
          <a:prstGeom prst="rect">
            <a:avLst/>
          </a:prstGeom>
          <a:solidFill>
            <a:srgbClr val="B2560A"/>
          </a:solidFill>
          <a:ln>
            <a:solidFill>
              <a:srgbClr val="923100"/>
            </a:solidFill>
          </a:ln>
        </p:spPr>
        <p:txBody>
          <a:bodyPr wrap="square" rtlCol="0">
            <a:spAutoFit/>
          </a:bodyPr>
          <a:lstStyle/>
          <a:p>
            <a:pPr algn="ctr"/>
            <a:r>
              <a:rPr lang="en-US" sz="4000" b="1" dirty="0">
                <a:solidFill>
                  <a:schemeClr val="accent6">
                    <a:lumMod val="20000"/>
                    <a:lumOff val="80000"/>
                  </a:schemeClr>
                </a:solidFill>
                <a:effectLst>
                  <a:outerShdw blurRad="38100" dist="38100" dir="2700000" algn="tl">
                    <a:srgbClr val="000000">
                      <a:alpha val="43137"/>
                    </a:srgbClr>
                  </a:outerShdw>
                </a:effectLst>
                <a:latin typeface="Papyrus" pitchFamily="66" charset="0"/>
              </a:rPr>
              <a:t>i</a:t>
            </a: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s designed to be an unstoppable, dynamic, transformative movement</a:t>
            </a:r>
            <a:endParaRPr lang="en-US" sz="4000" b="1" i="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7" name="TextBox 6"/>
          <p:cNvSpPr txBox="1"/>
          <p:nvPr/>
        </p:nvSpPr>
        <p:spPr>
          <a:xfrm>
            <a:off x="457200" y="2895600"/>
            <a:ext cx="8077200" cy="3785652"/>
          </a:xfrm>
          <a:prstGeom prst="rect">
            <a:avLst/>
          </a:prstGeom>
          <a:solidFill>
            <a:srgbClr val="B2560A"/>
          </a:solidFill>
          <a:ln>
            <a:solidFill>
              <a:srgbClr val="923100"/>
            </a:solidFill>
          </a:ln>
        </p:spPr>
        <p:txBody>
          <a:bodyPr wrap="square" rtlCol="0">
            <a:spAutoFit/>
          </a:bodyPr>
          <a:lstStyle/>
          <a:p>
            <a:pPr algn="ct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The church serves as living proof of God’s Kingdom so the world can see what family life, singleness, retirement, business practices, and serving the poor looks like under the leadership and authority of Jesus.</a:t>
            </a:r>
            <a:endPar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152400" y="3048000"/>
            <a:ext cx="4191000" cy="769441"/>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Jesus’ Church:</a:t>
            </a:r>
            <a:endPar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
        <p:nvSpPr>
          <p:cNvPr id="7" name="TextBox 6"/>
          <p:cNvSpPr txBox="1"/>
          <p:nvPr/>
        </p:nvSpPr>
        <p:spPr>
          <a:xfrm>
            <a:off x="1371600" y="4114800"/>
            <a:ext cx="5867400" cy="1938992"/>
          </a:xfrm>
          <a:prstGeom prst="rect">
            <a:avLst/>
          </a:prstGeom>
          <a:solidFill>
            <a:srgbClr val="B2560A"/>
          </a:solidFill>
          <a:ln>
            <a:solidFill>
              <a:srgbClr val="923100"/>
            </a:solidFill>
          </a:ln>
        </p:spPr>
        <p:txBody>
          <a:bodyPr wrap="square" rtlCol="0">
            <a:spAutoFit/>
          </a:bodyPr>
          <a:lstStyle/>
          <a:p>
            <a:pPr algn="ctr"/>
            <a:r>
              <a:rPr lang="en-US" sz="4000" b="1" dirty="0">
                <a:solidFill>
                  <a:schemeClr val="accent6">
                    <a:lumMod val="20000"/>
                    <a:lumOff val="80000"/>
                  </a:schemeClr>
                </a:solidFill>
                <a:effectLst>
                  <a:outerShdw blurRad="38100" dist="38100" dir="2700000" algn="tl">
                    <a:srgbClr val="000000">
                      <a:alpha val="43137"/>
                    </a:srgbClr>
                  </a:outerShdw>
                </a:effectLst>
                <a:latin typeface="Papyrus" pitchFamily="66" charset="0"/>
              </a:rPr>
              <a:t>i</a:t>
            </a: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s designed to be an unstoppable, dynamic, transformative movement</a:t>
            </a:r>
            <a:endParaRPr lang="en-US" sz="4000" b="1" i="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152400" y="3048000"/>
            <a:ext cx="3352800" cy="769441"/>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2 Peter 3:9</a:t>
            </a:r>
            <a:endPar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
        <p:nvSpPr>
          <p:cNvPr id="7" name="TextBox 6"/>
          <p:cNvSpPr txBox="1"/>
          <p:nvPr/>
        </p:nvSpPr>
        <p:spPr>
          <a:xfrm>
            <a:off x="609600" y="4114800"/>
            <a:ext cx="6629400" cy="1323439"/>
          </a:xfrm>
          <a:prstGeom prst="rect">
            <a:avLst/>
          </a:prstGeom>
          <a:solidFill>
            <a:srgbClr val="B2560A"/>
          </a:solidFill>
          <a:ln>
            <a:solidFill>
              <a:srgbClr val="923100"/>
            </a:solidFill>
          </a:ln>
        </p:spPr>
        <p:txBody>
          <a:bodyPr wrap="square" rtlCol="0">
            <a:spAutoFit/>
          </a:bodyPr>
          <a:lstStyle/>
          <a:p>
            <a:pPr algn="ct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a:t>
            </a:r>
            <a:r>
              <a:rPr lang="en-US" sz="4000" b="1" i="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Look forward to the day of God and speed its coming.”</a:t>
            </a:r>
            <a:endParaRPr lang="en-US" sz="4000" b="1" i="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152400" y="3048000"/>
            <a:ext cx="2971800" cy="769441"/>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Question:</a:t>
            </a:r>
            <a:endPar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
        <p:nvSpPr>
          <p:cNvPr id="7" name="TextBox 6"/>
          <p:cNvSpPr txBox="1"/>
          <p:nvPr/>
        </p:nvSpPr>
        <p:spPr>
          <a:xfrm>
            <a:off x="990600" y="4038600"/>
            <a:ext cx="6934200" cy="1938992"/>
          </a:xfrm>
          <a:prstGeom prst="rect">
            <a:avLst/>
          </a:prstGeom>
          <a:solidFill>
            <a:srgbClr val="B2560A"/>
          </a:solidFill>
          <a:ln>
            <a:solidFill>
              <a:srgbClr val="923100"/>
            </a:solidFill>
          </a:ln>
        </p:spPr>
        <p:txBody>
          <a:bodyPr wrap="square" rtlCol="0">
            <a:spAutoFit/>
          </a:bodyPr>
          <a:lstStyle/>
          <a:p>
            <a:pPr algn="ct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What are some of the greatest, most meaningful experiences you have had with God?</a:t>
            </a:r>
            <a:endParaRPr lang="en-US" sz="4000" b="1" i="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168</Words>
  <Application>Microsoft Office PowerPoint</Application>
  <PresentationFormat>On-screen Show (4:3)</PresentationFormat>
  <Paragraphs>17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Sandy Ridge Community Church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Sandy Ridge Media</dc:creator>
  <cp:lastModifiedBy>Sandy Ridge Media</cp:lastModifiedBy>
  <cp:revision>2</cp:revision>
  <dcterms:created xsi:type="dcterms:W3CDTF">2013-10-15T16:41:40Z</dcterms:created>
  <dcterms:modified xsi:type="dcterms:W3CDTF">2013-10-15T16:42:15Z</dcterms:modified>
</cp:coreProperties>
</file>