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71"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2F762-28BA-4AB7-AE03-C32D943701C1}"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2F762-28BA-4AB7-AE03-C32D943701C1}"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2F762-28BA-4AB7-AE03-C32D943701C1}"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2F762-28BA-4AB7-AE03-C32D943701C1}"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2F762-28BA-4AB7-AE03-C32D943701C1}"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2F762-28BA-4AB7-AE03-C32D943701C1}"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2F762-28BA-4AB7-AE03-C32D943701C1}" type="datetimeFigureOut">
              <a:rPr lang="en-US" smtClean="0"/>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2F762-28BA-4AB7-AE03-C32D943701C1}" type="datetimeFigureOut">
              <a:rPr lang="en-US" smtClean="0"/>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2F762-28BA-4AB7-AE03-C32D943701C1}" type="datetimeFigureOut">
              <a:rPr lang="en-US" smtClean="0"/>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2F762-28BA-4AB7-AE03-C32D943701C1}"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2F762-28BA-4AB7-AE03-C32D943701C1}"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E6290-0FE6-4852-A586-B43C6E374A77}" type="slidenum">
              <a:rPr lang="en-US" smtClean="0"/>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2F762-28BA-4AB7-AE03-C32D943701C1}" type="datetimeFigureOut">
              <a:rPr lang="en-US" smtClean="0"/>
              <a:t>5/14/2014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E6290-0FE6-4852-A586-B43C6E374A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667000" y="2667000"/>
            <a:ext cx="6248400" cy="2062103"/>
          </a:xfrm>
          <a:prstGeom prst="rect">
            <a:avLst/>
          </a:prstGeom>
          <a:solidFill>
            <a:srgbClr val="BBBDC1"/>
          </a:solidFill>
        </p:spPr>
        <p:txBody>
          <a:bodyPr wrap="square" rtlCol="0">
            <a:spAutoFit/>
          </a:bodyPr>
          <a:lstStyle/>
          <a:p>
            <a:r>
              <a:rPr lang="en-US" sz="4800" b="1" dirty="0" smtClean="0">
                <a:solidFill>
                  <a:srgbClr val="660033"/>
                </a:solidFill>
                <a:effectLst>
                  <a:outerShdw blurRad="38100" dist="38100" dir="2700000" algn="tl">
                    <a:srgbClr val="000000">
                      <a:alpha val="43137"/>
                    </a:srgbClr>
                  </a:outerShdw>
                </a:effectLst>
                <a:latin typeface="Constantia" pitchFamily="18" charset="0"/>
              </a:rPr>
              <a:t>Week </a:t>
            </a:r>
            <a:r>
              <a:rPr lang="en-US" sz="4800" b="1" dirty="0" smtClean="0">
                <a:solidFill>
                  <a:srgbClr val="660033"/>
                </a:solidFill>
                <a:effectLst>
                  <a:outerShdw blurRad="38100" dist="38100" dir="2700000" algn="tl">
                    <a:srgbClr val="000000">
                      <a:alpha val="43137"/>
                    </a:srgbClr>
                  </a:outerShdw>
                </a:effectLst>
                <a:latin typeface="Constantia" pitchFamily="18" charset="0"/>
              </a:rPr>
              <a:t>8:</a:t>
            </a:r>
            <a:endParaRPr lang="en-US" sz="4800" b="1" dirty="0" smtClean="0">
              <a:solidFill>
                <a:srgbClr val="660033"/>
              </a:solidFill>
              <a:effectLst>
                <a:outerShdw blurRad="38100" dist="38100" dir="2700000" algn="tl">
                  <a:srgbClr val="000000">
                    <a:alpha val="43137"/>
                  </a:srgbClr>
                </a:outerShdw>
              </a:effectLst>
              <a:latin typeface="Constantia" pitchFamily="18" charset="0"/>
            </a:endParaRPr>
          </a:p>
          <a:p>
            <a:r>
              <a:rPr lang="en-US" sz="4000" b="1" dirty="0" smtClean="0">
                <a:solidFill>
                  <a:srgbClr val="660033"/>
                </a:solidFill>
                <a:effectLst>
                  <a:outerShdw blurRad="38100" dist="38100" dir="2700000" algn="tl">
                    <a:srgbClr val="000000">
                      <a:alpha val="43137"/>
                    </a:srgbClr>
                  </a:outerShdw>
                </a:effectLst>
                <a:latin typeface="Constantia" pitchFamily="18" charset="0"/>
              </a:rPr>
              <a:t>How to Make Disciples</a:t>
            </a:r>
          </a:p>
          <a:p>
            <a:r>
              <a:rPr lang="en-US" sz="4000" b="1" dirty="0" smtClean="0">
                <a:solidFill>
                  <a:srgbClr val="660033"/>
                </a:solidFill>
                <a:effectLst>
                  <a:outerShdw blurRad="38100" dist="38100" dir="2700000" algn="tl">
                    <a:srgbClr val="000000">
                      <a:alpha val="43137"/>
                    </a:srgbClr>
                  </a:outerShdw>
                </a:effectLst>
                <a:latin typeface="Constantia" pitchFamily="18" charset="0"/>
              </a:rPr>
              <a:t>		(part </a:t>
            </a:r>
            <a:r>
              <a:rPr lang="en-US" sz="4000" b="1" dirty="0" smtClean="0">
                <a:solidFill>
                  <a:srgbClr val="660033"/>
                </a:solidFill>
                <a:effectLst>
                  <a:outerShdw blurRad="38100" dist="38100" dir="2700000" algn="tl">
                    <a:srgbClr val="000000">
                      <a:alpha val="43137"/>
                    </a:srgbClr>
                  </a:outerShdw>
                </a:effectLst>
                <a:latin typeface="Constantia" pitchFamily="18" charset="0"/>
              </a:rPr>
              <a:t>four</a:t>
            </a:r>
            <a:r>
              <a:rPr lang="en-US" sz="4000" b="1" dirty="0" smtClean="0">
                <a:solidFill>
                  <a:srgbClr val="660033"/>
                </a:solidFill>
                <a:effectLst>
                  <a:outerShdw blurRad="38100" dist="38100" dir="2700000" algn="tl">
                    <a:srgbClr val="000000">
                      <a:alpha val="43137"/>
                    </a:srgbClr>
                  </a:outerShdw>
                </a:effectLst>
                <a:latin typeface="Constantia" pitchFamily="18" charset="0"/>
              </a:rPr>
              <a:t>) </a:t>
            </a:r>
            <a:endParaRPr lang="en-US" sz="40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438400" y="2667000"/>
            <a:ext cx="6477000" cy="1446550"/>
          </a:xfrm>
          <a:prstGeom prst="rect">
            <a:avLst/>
          </a:prstGeom>
          <a:solidFill>
            <a:srgbClr val="BBBDC1"/>
          </a:solidFill>
        </p:spPr>
        <p:txBody>
          <a:bodyPr wrap="square" rtlCol="0">
            <a:spAutoFit/>
          </a:bodyPr>
          <a:lstStyle/>
          <a:p>
            <a:pPr algn="ctr"/>
            <a:r>
              <a:rPr lang="en-US" sz="4400" b="1" dirty="0" smtClean="0">
                <a:solidFill>
                  <a:srgbClr val="660033"/>
                </a:solidFill>
                <a:effectLst>
                  <a:outerShdw blurRad="38100" dist="38100" dir="2700000" algn="tl">
                    <a:srgbClr val="000000">
                      <a:alpha val="43137"/>
                    </a:srgbClr>
                  </a:outerShdw>
                </a:effectLst>
                <a:latin typeface="Constantia" pitchFamily="18" charset="0"/>
              </a:rPr>
              <a:t>The </a:t>
            </a:r>
            <a:r>
              <a:rPr lang="en-US" sz="4400" b="1" dirty="0" smtClean="0">
                <a:solidFill>
                  <a:srgbClr val="660033"/>
                </a:solidFill>
                <a:effectLst>
                  <a:outerShdw blurRad="38100" dist="38100" dir="2700000" algn="tl">
                    <a:srgbClr val="000000">
                      <a:alpha val="43137"/>
                    </a:srgbClr>
                  </a:outerShdw>
                </a:effectLst>
                <a:latin typeface="Constantia" pitchFamily="18" charset="0"/>
              </a:rPr>
              <a:t>baton of faith must be held onto tightly</a:t>
            </a:r>
            <a:r>
              <a:rPr lang="en-US" sz="4400" b="1" dirty="0" smtClean="0">
                <a:solidFill>
                  <a:srgbClr val="660033"/>
                </a:solidFill>
                <a:effectLst>
                  <a:outerShdw blurRad="38100" dist="38100" dir="2700000" algn="tl">
                    <a:srgbClr val="000000">
                      <a:alpha val="43137"/>
                    </a:srgbClr>
                  </a:outerShdw>
                </a:effectLst>
                <a:latin typeface="Constantia" pitchFamily="18" charset="0"/>
              </a:rPr>
              <a:t>.</a:t>
            </a:r>
            <a:endParaRPr lang="en-US" sz="4000"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438400" y="2667000"/>
            <a:ext cx="6477000" cy="1446550"/>
          </a:xfrm>
          <a:prstGeom prst="rect">
            <a:avLst/>
          </a:prstGeom>
          <a:solidFill>
            <a:srgbClr val="BBBDC1"/>
          </a:solidFill>
        </p:spPr>
        <p:txBody>
          <a:bodyPr wrap="square" rtlCol="0">
            <a:spAutoFit/>
          </a:bodyPr>
          <a:lstStyle/>
          <a:p>
            <a:pPr algn="ctr"/>
            <a:r>
              <a:rPr lang="en-US" sz="4400" b="1" dirty="0" smtClean="0">
                <a:solidFill>
                  <a:srgbClr val="660033"/>
                </a:solidFill>
                <a:effectLst>
                  <a:outerShdw blurRad="38100" dist="38100" dir="2700000" algn="tl">
                    <a:srgbClr val="000000">
                      <a:alpha val="43137"/>
                    </a:srgbClr>
                  </a:outerShdw>
                </a:effectLst>
                <a:latin typeface="Constantia" pitchFamily="18" charset="0"/>
              </a:rPr>
              <a:t>The </a:t>
            </a:r>
            <a:r>
              <a:rPr lang="en-US" sz="4400" b="1" dirty="0" smtClean="0">
                <a:solidFill>
                  <a:srgbClr val="660033"/>
                </a:solidFill>
                <a:effectLst>
                  <a:outerShdw blurRad="38100" dist="38100" dir="2700000" algn="tl">
                    <a:srgbClr val="000000">
                      <a:alpha val="43137"/>
                    </a:srgbClr>
                  </a:outerShdw>
                </a:effectLst>
                <a:latin typeface="Constantia" pitchFamily="18" charset="0"/>
              </a:rPr>
              <a:t>baton of faith must be passed on</a:t>
            </a:r>
            <a:endParaRPr lang="en-US" sz="4000"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286000" y="2362200"/>
            <a:ext cx="6858000" cy="4524315"/>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a:t>
            </a:r>
            <a:r>
              <a:rPr lang="en-US" sz="4000" b="1" i="1" dirty="0" smtClean="0">
                <a:solidFill>
                  <a:srgbClr val="660033"/>
                </a:solidFill>
                <a:effectLst>
                  <a:outerShdw blurRad="38100" dist="38100" dir="2700000" algn="tl">
                    <a:srgbClr val="000000">
                      <a:alpha val="43137"/>
                    </a:srgbClr>
                  </a:outerShdw>
                </a:effectLst>
                <a:latin typeface="Constantia" pitchFamily="18" charset="0"/>
              </a:rPr>
              <a:t>The person without the Spirit does not accept the things that come from the Spirit of God, for they are foolishness to them, and they cannot understand them.” 	     </a:t>
            </a:r>
            <a:r>
              <a:rPr lang="en-US" sz="3200" b="1" dirty="0" smtClean="0">
                <a:solidFill>
                  <a:srgbClr val="660033"/>
                </a:solidFill>
                <a:effectLst>
                  <a:outerShdw blurRad="38100" dist="38100" dir="2700000" algn="tl">
                    <a:srgbClr val="000000">
                      <a:alpha val="43137"/>
                    </a:srgbClr>
                  </a:outerShdw>
                </a:effectLst>
                <a:latin typeface="Constantia" pitchFamily="18" charset="0"/>
              </a:rPr>
              <a:t>– </a:t>
            </a:r>
            <a:r>
              <a:rPr lang="en-US" sz="3200" b="1" dirty="0" smtClean="0">
                <a:solidFill>
                  <a:srgbClr val="660033"/>
                </a:solidFill>
                <a:effectLst>
                  <a:outerShdw blurRad="38100" dist="38100" dir="2700000" algn="tl">
                    <a:srgbClr val="000000">
                      <a:alpha val="43137"/>
                    </a:srgbClr>
                  </a:outerShdw>
                </a:effectLst>
                <a:latin typeface="Constantia" pitchFamily="18" charset="0"/>
              </a:rPr>
              <a:t>1 Corinthians 2:14</a:t>
            </a:r>
            <a:endParaRPr lang="en-US" sz="3200"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667000" y="2667000"/>
            <a:ext cx="6248400" cy="2062103"/>
          </a:xfrm>
          <a:prstGeom prst="rect">
            <a:avLst/>
          </a:prstGeom>
          <a:solidFill>
            <a:srgbClr val="BBBDC1"/>
          </a:solidFill>
        </p:spPr>
        <p:txBody>
          <a:bodyPr wrap="square" rtlCol="0">
            <a:spAutoFit/>
          </a:bodyPr>
          <a:lstStyle/>
          <a:p>
            <a:r>
              <a:rPr lang="en-US" sz="4800" b="1" dirty="0" smtClean="0">
                <a:solidFill>
                  <a:srgbClr val="660033"/>
                </a:solidFill>
                <a:effectLst>
                  <a:outerShdw blurRad="38100" dist="38100" dir="2700000" algn="tl">
                    <a:srgbClr val="000000">
                      <a:alpha val="43137"/>
                    </a:srgbClr>
                  </a:outerShdw>
                </a:effectLst>
                <a:latin typeface="Constantia" pitchFamily="18" charset="0"/>
              </a:rPr>
              <a:t>Week </a:t>
            </a:r>
            <a:r>
              <a:rPr lang="en-US" sz="4800" b="1" dirty="0" smtClean="0">
                <a:solidFill>
                  <a:srgbClr val="660033"/>
                </a:solidFill>
                <a:effectLst>
                  <a:outerShdw blurRad="38100" dist="38100" dir="2700000" algn="tl">
                    <a:srgbClr val="000000">
                      <a:alpha val="43137"/>
                    </a:srgbClr>
                  </a:outerShdw>
                </a:effectLst>
                <a:latin typeface="Constantia" pitchFamily="18" charset="0"/>
              </a:rPr>
              <a:t>8:</a:t>
            </a:r>
            <a:endParaRPr lang="en-US" sz="4800" b="1" dirty="0" smtClean="0">
              <a:solidFill>
                <a:srgbClr val="660033"/>
              </a:solidFill>
              <a:effectLst>
                <a:outerShdw blurRad="38100" dist="38100" dir="2700000" algn="tl">
                  <a:srgbClr val="000000">
                    <a:alpha val="43137"/>
                  </a:srgbClr>
                </a:outerShdw>
              </a:effectLst>
              <a:latin typeface="Constantia" pitchFamily="18" charset="0"/>
            </a:endParaRPr>
          </a:p>
          <a:p>
            <a:r>
              <a:rPr lang="en-US" sz="4000" b="1" dirty="0" smtClean="0">
                <a:solidFill>
                  <a:srgbClr val="660033"/>
                </a:solidFill>
                <a:effectLst>
                  <a:outerShdw blurRad="38100" dist="38100" dir="2700000" algn="tl">
                    <a:srgbClr val="000000">
                      <a:alpha val="43137"/>
                    </a:srgbClr>
                  </a:outerShdw>
                </a:effectLst>
                <a:latin typeface="Constantia" pitchFamily="18" charset="0"/>
              </a:rPr>
              <a:t>How to Make Disciples</a:t>
            </a:r>
          </a:p>
          <a:p>
            <a:r>
              <a:rPr lang="en-US" sz="4000" b="1" dirty="0" smtClean="0">
                <a:solidFill>
                  <a:srgbClr val="660033"/>
                </a:solidFill>
                <a:effectLst>
                  <a:outerShdw blurRad="38100" dist="38100" dir="2700000" algn="tl">
                    <a:srgbClr val="000000">
                      <a:alpha val="43137"/>
                    </a:srgbClr>
                  </a:outerShdw>
                </a:effectLst>
                <a:latin typeface="Constantia" pitchFamily="18" charset="0"/>
              </a:rPr>
              <a:t>		(part </a:t>
            </a:r>
            <a:r>
              <a:rPr lang="en-US" sz="4000" b="1" dirty="0" smtClean="0">
                <a:solidFill>
                  <a:srgbClr val="660033"/>
                </a:solidFill>
                <a:effectLst>
                  <a:outerShdw blurRad="38100" dist="38100" dir="2700000" algn="tl">
                    <a:srgbClr val="000000">
                      <a:alpha val="43137"/>
                    </a:srgbClr>
                  </a:outerShdw>
                </a:effectLst>
                <a:latin typeface="Constantia" pitchFamily="18" charset="0"/>
              </a:rPr>
              <a:t>four</a:t>
            </a:r>
            <a:r>
              <a:rPr lang="en-US" sz="4000" b="1" dirty="0" smtClean="0">
                <a:solidFill>
                  <a:srgbClr val="660033"/>
                </a:solidFill>
                <a:effectLst>
                  <a:outerShdw blurRad="38100" dist="38100" dir="2700000" algn="tl">
                    <a:srgbClr val="000000">
                      <a:alpha val="43137"/>
                    </a:srgbClr>
                  </a:outerShdw>
                </a:effectLst>
                <a:latin typeface="Constantia" pitchFamily="18" charset="0"/>
              </a:rPr>
              <a:t>) </a:t>
            </a:r>
            <a:endParaRPr lang="en-US" sz="4000"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438400" y="2667000"/>
            <a:ext cx="6705600" cy="3416320"/>
          </a:xfrm>
          <a:prstGeom prst="rect">
            <a:avLst/>
          </a:prstGeom>
          <a:solidFill>
            <a:srgbClr val="BBBDC1"/>
          </a:solidFill>
        </p:spPr>
        <p:txBody>
          <a:bodyPr wrap="square" rtlCol="0">
            <a:spAutoFit/>
          </a:bodyPr>
          <a:lstStyle/>
          <a:p>
            <a:pPr algn="ctr"/>
            <a:r>
              <a:rPr lang="en-US" sz="3600" b="1" dirty="0" smtClean="0">
                <a:solidFill>
                  <a:srgbClr val="660033"/>
                </a:solidFill>
                <a:effectLst>
                  <a:outerShdw blurRad="38100" dist="38100" dir="2700000" algn="tl">
                    <a:srgbClr val="000000">
                      <a:alpha val="43137"/>
                    </a:srgbClr>
                  </a:outerShdw>
                </a:effectLst>
                <a:latin typeface="Constantia" pitchFamily="18" charset="0"/>
              </a:rPr>
              <a:t>The </a:t>
            </a:r>
            <a:r>
              <a:rPr lang="en-US" sz="3600" b="1" dirty="0" smtClean="0">
                <a:solidFill>
                  <a:srgbClr val="660033"/>
                </a:solidFill>
                <a:effectLst>
                  <a:outerShdw blurRad="38100" dist="38100" dir="2700000" algn="tl">
                    <a:srgbClr val="000000">
                      <a:alpha val="43137"/>
                    </a:srgbClr>
                  </a:outerShdw>
                </a:effectLst>
                <a:latin typeface="Constantia" pitchFamily="18" charset="0"/>
              </a:rPr>
              <a:t>baton of faith represents your commitment to be a link in the chain of 2 Timothy 2:2 as you multiply your faith in Jesus by God’s grace to others in an ongoing relationship.</a:t>
            </a:r>
            <a:endParaRPr lang="en-US" sz="36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3124200" y="2514600"/>
            <a:ext cx="5867400" cy="3785652"/>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When Jesus died there were around a couple hundred followers but by 300 A.D. there were at least 20 million. How do you explain this?</a:t>
            </a:r>
            <a:endParaRPr lang="en-US" sz="4000" dirty="0"/>
          </a:p>
        </p:txBody>
      </p:sp>
      <p:sp>
        <p:nvSpPr>
          <p:cNvPr id="6" name="TextBox 5"/>
          <p:cNvSpPr txBox="1"/>
          <p:nvPr/>
        </p:nvSpPr>
        <p:spPr>
          <a:xfrm>
            <a:off x="990600" y="1447800"/>
            <a:ext cx="2667000" cy="707886"/>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Question:</a:t>
            </a:r>
            <a:endParaRPr lang="en-US" sz="40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press.princeton.edu/images/k5788.gif"/>
          <p:cNvPicPr>
            <a:picLocks noChangeAspect="1" noChangeArrowheads="1"/>
          </p:cNvPicPr>
          <p:nvPr/>
        </p:nvPicPr>
        <p:blipFill>
          <a:blip r:embed="rId2" cstate="print"/>
          <a:srcRect/>
          <a:stretch>
            <a:fillRect/>
          </a:stretch>
        </p:blipFill>
        <p:spPr bwMode="auto">
          <a:xfrm>
            <a:off x="2590800" y="457200"/>
            <a:ext cx="4038600" cy="5777100"/>
          </a:xfrm>
          <a:prstGeom prst="rect">
            <a:avLst/>
          </a:prstGeom>
          <a:noFill/>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971800" y="2514600"/>
            <a:ext cx="6019800" cy="3046988"/>
          </a:xfrm>
          <a:prstGeom prst="rect">
            <a:avLst/>
          </a:prstGeom>
          <a:solidFill>
            <a:srgbClr val="BBBDC1"/>
          </a:solidFill>
        </p:spPr>
        <p:txBody>
          <a:bodyPr wrap="square" rtlCol="0">
            <a:spAutoFit/>
          </a:bodyPr>
          <a:lstStyle/>
          <a:p>
            <a:pPr algn="ctr"/>
            <a:r>
              <a:rPr lang="en-US" sz="3200" b="1" dirty="0" smtClean="0">
                <a:solidFill>
                  <a:srgbClr val="660033"/>
                </a:solidFill>
                <a:effectLst>
                  <a:outerShdw blurRad="38100" dist="38100" dir="2700000" algn="tl">
                    <a:srgbClr val="000000">
                      <a:alpha val="43137"/>
                    </a:srgbClr>
                  </a:outerShdw>
                </a:effectLst>
                <a:latin typeface="Constantia" pitchFamily="18" charset="0"/>
              </a:rPr>
              <a:t>“Christianity did not grow because of miracle working in the marketplace, although there may have been much of that going on, or because Constantine said it should. . .” </a:t>
            </a:r>
            <a:endParaRPr lang="en-US" sz="3200"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685800" y="2333685"/>
            <a:ext cx="8305800" cy="4524315"/>
          </a:xfrm>
          <a:prstGeom prst="rect">
            <a:avLst/>
          </a:prstGeom>
          <a:solidFill>
            <a:srgbClr val="BBBDC1"/>
          </a:solidFill>
        </p:spPr>
        <p:txBody>
          <a:bodyPr wrap="square" rtlCol="0">
            <a:spAutoFit/>
          </a:bodyPr>
          <a:lstStyle/>
          <a:p>
            <a:pPr algn="ctr"/>
            <a:r>
              <a:rPr lang="en-US" sz="3200" b="1" dirty="0" smtClean="0">
                <a:solidFill>
                  <a:srgbClr val="660033"/>
                </a:solidFill>
                <a:effectLst>
                  <a:outerShdw blurRad="38100" dist="38100" dir="2700000" algn="tl">
                    <a:srgbClr val="000000">
                      <a:alpha val="43137"/>
                    </a:srgbClr>
                  </a:outerShdw>
                </a:effectLst>
                <a:latin typeface="Constantia" pitchFamily="18" charset="0"/>
              </a:rPr>
              <a:t>“. . . Christianity did not grow because the martyrs gave it such credibility. That is not why it grew. It grew because Christians constituted an intense community and the primary means of its growth was through the united and motivated efforts of the growing numbers of Christians who invited their friends, relatives, and neighbors to share the good news.”</a:t>
            </a:r>
            <a:endParaRPr lang="en-US" sz="32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2362200" y="2743200"/>
            <a:ext cx="6781800" cy="3785652"/>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A disciple of Jesus is someone who has changed their story to God’s, experience ongoing change in their life, and participates in His mission.</a:t>
            </a:r>
            <a:endParaRPr lang="en-US" sz="4000" dirty="0"/>
          </a:p>
        </p:txBody>
      </p:sp>
      <p:sp>
        <p:nvSpPr>
          <p:cNvPr id="6" name="TextBox 5"/>
          <p:cNvSpPr txBox="1"/>
          <p:nvPr/>
        </p:nvSpPr>
        <p:spPr>
          <a:xfrm>
            <a:off x="152400" y="1143000"/>
            <a:ext cx="4267200" cy="1323439"/>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What is a disciple of Jesus?</a:t>
            </a:r>
            <a:endParaRPr lang="en-US" sz="400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3810000" y="2895600"/>
            <a:ext cx="5334000" cy="3170099"/>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To make sure every person on planet earth knows about Jesus and sees His message lived out.</a:t>
            </a:r>
            <a:endParaRPr lang="en-US" sz="4000" dirty="0"/>
          </a:p>
        </p:txBody>
      </p:sp>
      <p:sp>
        <p:nvSpPr>
          <p:cNvPr id="6" name="TextBox 5"/>
          <p:cNvSpPr txBox="1"/>
          <p:nvPr/>
        </p:nvSpPr>
        <p:spPr>
          <a:xfrm>
            <a:off x="152400" y="609600"/>
            <a:ext cx="4267200" cy="1938992"/>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What is the mission of a disciple of Jesus?</a:t>
            </a:r>
            <a:endParaRPr lang="en-US" sz="4000"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newdestinydenver.org/wp-content/uploads/2012/10/follow-me-sermon-series.png"/>
          <p:cNvPicPr>
            <a:picLocks noChangeAspect="1" noChangeArrowheads="1"/>
          </p:cNvPicPr>
          <p:nvPr/>
        </p:nvPicPr>
        <p:blipFill>
          <a:blip r:embed="rId2" cstate="print"/>
          <a:srcRect l="2500" t="7778" r="5833"/>
          <a:stretch>
            <a:fillRect/>
          </a:stretch>
        </p:blipFill>
        <p:spPr bwMode="auto">
          <a:xfrm>
            <a:off x="0" y="0"/>
            <a:ext cx="9144000" cy="6858000"/>
          </a:xfrm>
          <a:prstGeom prst="rect">
            <a:avLst/>
          </a:prstGeom>
          <a:noFill/>
        </p:spPr>
      </p:pic>
      <p:sp>
        <p:nvSpPr>
          <p:cNvPr id="5" name="TextBox 4"/>
          <p:cNvSpPr txBox="1"/>
          <p:nvPr/>
        </p:nvSpPr>
        <p:spPr>
          <a:xfrm>
            <a:off x="3429000" y="2895600"/>
            <a:ext cx="5715000" cy="2554545"/>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To multiply the life of Jesus in you to help them become like Him and do what He did.</a:t>
            </a:r>
            <a:endParaRPr lang="en-US" sz="4000" dirty="0"/>
          </a:p>
        </p:txBody>
      </p:sp>
      <p:sp>
        <p:nvSpPr>
          <p:cNvPr id="6" name="TextBox 5"/>
          <p:cNvSpPr txBox="1"/>
          <p:nvPr/>
        </p:nvSpPr>
        <p:spPr>
          <a:xfrm>
            <a:off x="152400" y="914400"/>
            <a:ext cx="4267200" cy="1323439"/>
          </a:xfrm>
          <a:prstGeom prst="rect">
            <a:avLst/>
          </a:prstGeom>
          <a:solidFill>
            <a:srgbClr val="BBBDC1"/>
          </a:solidFill>
        </p:spPr>
        <p:txBody>
          <a:bodyPr wrap="square" rtlCol="0">
            <a:spAutoFit/>
          </a:bodyPr>
          <a:lstStyle/>
          <a:p>
            <a:pPr algn="ctr"/>
            <a:r>
              <a:rPr lang="en-US" sz="4000" b="1" dirty="0" smtClean="0">
                <a:solidFill>
                  <a:srgbClr val="660033"/>
                </a:solidFill>
                <a:effectLst>
                  <a:outerShdw blurRad="38100" dist="38100" dir="2700000" algn="tl">
                    <a:srgbClr val="000000">
                      <a:alpha val="43137"/>
                    </a:srgbClr>
                  </a:outerShdw>
                </a:effectLst>
                <a:latin typeface="Constantia" pitchFamily="18" charset="0"/>
              </a:rPr>
              <a:t>How do we make disciples?</a:t>
            </a:r>
            <a:endParaRPr lang="en-US" sz="40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457200" y="0"/>
            <a:ext cx="8686800" cy="4031873"/>
          </a:xfrm>
          <a:prstGeom prst="rect">
            <a:avLst/>
          </a:prstGeom>
          <a:solidFill>
            <a:srgbClr val="BBBDC1"/>
          </a:solidFill>
        </p:spPr>
        <p:txBody>
          <a:bodyPr wrap="square" rtlCol="0">
            <a:spAutoFit/>
          </a:bodyPr>
          <a:lstStyle/>
          <a:p>
            <a:pPr algn="ctr"/>
            <a:r>
              <a:rPr lang="en-US" sz="3200" b="1" dirty="0" smtClean="0">
                <a:solidFill>
                  <a:srgbClr val="660033"/>
                </a:solidFill>
                <a:effectLst>
                  <a:outerShdw blurRad="38100" dist="38100" dir="2700000" algn="tl">
                    <a:srgbClr val="000000">
                      <a:alpha val="43137"/>
                    </a:srgbClr>
                  </a:outerShdw>
                </a:effectLst>
                <a:latin typeface="Constantia" pitchFamily="18" charset="0"/>
              </a:rPr>
              <a:t>“One of the first verses of Scripture that Dawson </a:t>
            </a:r>
            <a:r>
              <a:rPr lang="en-US" sz="3200" b="1" dirty="0" err="1" smtClean="0">
                <a:solidFill>
                  <a:srgbClr val="660033"/>
                </a:solidFill>
                <a:effectLst>
                  <a:outerShdw blurRad="38100" dist="38100" dir="2700000" algn="tl">
                    <a:srgbClr val="000000">
                      <a:alpha val="43137"/>
                    </a:srgbClr>
                  </a:outerShdw>
                </a:effectLst>
                <a:latin typeface="Constantia" pitchFamily="18" charset="0"/>
              </a:rPr>
              <a:t>Trotman</a:t>
            </a:r>
            <a:r>
              <a:rPr lang="en-US" sz="3200" b="1" dirty="0" smtClean="0">
                <a:solidFill>
                  <a:srgbClr val="660033"/>
                </a:solidFill>
                <a:effectLst>
                  <a:outerShdw blurRad="38100" dist="38100" dir="2700000" algn="tl">
                    <a:srgbClr val="000000">
                      <a:alpha val="43137"/>
                    </a:srgbClr>
                  </a:outerShdw>
                </a:effectLst>
                <a:latin typeface="Constantia" pitchFamily="18" charset="0"/>
              </a:rPr>
              <a:t> encouraged me to memorize was 2 Timothy 2:2. This is like a mathematical formula for spreading the gospel and enlarging the church. Paul taught Timothy; Timothy shared what he knew with faithful men; these faithful men would then teach others also. And so the</a:t>
            </a:r>
            <a:endParaRPr lang="en-US" sz="2800" dirty="0"/>
          </a:p>
        </p:txBody>
      </p:sp>
      <p:pic>
        <p:nvPicPr>
          <p:cNvPr id="7170" name="Picture 2" descr="http://www.cmstory.org/exhibit/legacy/images/limages/billy.jpg"/>
          <p:cNvPicPr>
            <a:picLocks noChangeAspect="1" noChangeArrowheads="1"/>
          </p:cNvPicPr>
          <p:nvPr/>
        </p:nvPicPr>
        <p:blipFill>
          <a:blip r:embed="rId2" cstate="print"/>
          <a:srcRect/>
          <a:stretch>
            <a:fillRect/>
          </a:stretch>
        </p:blipFill>
        <p:spPr bwMode="auto">
          <a:xfrm>
            <a:off x="0" y="4091939"/>
            <a:ext cx="3124200" cy="2766061"/>
          </a:xfrm>
          <a:prstGeom prst="rect">
            <a:avLst/>
          </a:prstGeom>
          <a:noFill/>
        </p:spPr>
      </p:pic>
      <p:sp>
        <p:nvSpPr>
          <p:cNvPr id="6" name="TextBox 5"/>
          <p:cNvSpPr txBox="1"/>
          <p:nvPr/>
        </p:nvSpPr>
        <p:spPr>
          <a:xfrm>
            <a:off x="3124200" y="3962400"/>
            <a:ext cx="6019800" cy="2554545"/>
          </a:xfrm>
          <a:prstGeom prst="rect">
            <a:avLst/>
          </a:prstGeom>
          <a:solidFill>
            <a:srgbClr val="BBBDC1"/>
          </a:solidFill>
        </p:spPr>
        <p:txBody>
          <a:bodyPr wrap="square" rtlCol="0">
            <a:spAutoFit/>
          </a:bodyPr>
          <a:lstStyle/>
          <a:p>
            <a:pPr algn="ctr"/>
            <a:r>
              <a:rPr lang="en-US" sz="3200" b="1" dirty="0" smtClean="0">
                <a:solidFill>
                  <a:srgbClr val="660033"/>
                </a:solidFill>
                <a:effectLst>
                  <a:outerShdw blurRad="38100" dist="38100" dir="2700000" algn="tl">
                    <a:srgbClr val="000000">
                      <a:alpha val="43137"/>
                    </a:srgbClr>
                  </a:outerShdw>
                </a:effectLst>
                <a:latin typeface="Constantia" pitchFamily="18" charset="0"/>
              </a:rPr>
              <a:t>process goes on and on. If every believer followed this pattern, the church could reach the entire world in one generation.”  </a:t>
            </a:r>
            <a:r>
              <a:rPr lang="en-US" sz="2800" b="1" dirty="0" smtClean="0">
                <a:solidFill>
                  <a:srgbClr val="660033"/>
                </a:solidFill>
                <a:effectLst>
                  <a:outerShdw blurRad="38100" dist="38100" dir="2700000" algn="tl">
                    <a:srgbClr val="000000">
                      <a:alpha val="43137"/>
                    </a:srgbClr>
                  </a:outerShdw>
                </a:effectLst>
                <a:latin typeface="Constantia" pitchFamily="18" charset="0"/>
              </a:rPr>
              <a:t>- Billy Graham</a:t>
            </a:r>
            <a:endParaRPr lang="en-US" sz="2800" dirty="0"/>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402</Words>
  <Application>Microsoft Office PowerPoint</Application>
  <PresentationFormat>On-screen Show (4:3)</PresentationFormat>
  <Paragraphs>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2</cp:revision>
  <dcterms:created xsi:type="dcterms:W3CDTF">2014-05-14T18:25:43Z</dcterms:created>
  <dcterms:modified xsi:type="dcterms:W3CDTF">2014-05-14T18:28:36Z</dcterms:modified>
</cp:coreProperties>
</file>