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1" r:id="rId3"/>
    <p:sldId id="292" r:id="rId4"/>
    <p:sldId id="293" r:id="rId5"/>
    <p:sldId id="294" r:id="rId6"/>
    <p:sldId id="295" r:id="rId7"/>
    <p:sldId id="287"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99"/>
    <a:srgbClr val="99FF99"/>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12" d="100"/>
          <a:sy n="112" d="100"/>
        </p:scale>
        <p:origin x="90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7FDF6B0-83E7-48C0-B942-486E98EA388D}" type="datetimeFigureOut">
              <a:rPr lang="en-US" smtClean="0"/>
              <a:t>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2753340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FDF6B0-83E7-48C0-B942-486E98EA388D}" type="datetimeFigureOut">
              <a:rPr lang="en-US" smtClean="0"/>
              <a:t>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2574506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FDF6B0-83E7-48C0-B942-486E98EA388D}" type="datetimeFigureOut">
              <a:rPr lang="en-US" smtClean="0"/>
              <a:t>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102805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FDF6B0-83E7-48C0-B942-486E98EA388D}" type="datetimeFigureOut">
              <a:rPr lang="en-US" smtClean="0"/>
              <a:t>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2775356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FDF6B0-83E7-48C0-B942-486E98EA388D}" type="datetimeFigureOut">
              <a:rPr lang="en-US" smtClean="0"/>
              <a:t>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3408715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7FDF6B0-83E7-48C0-B942-486E98EA388D}" type="datetimeFigureOut">
              <a:rPr lang="en-US" smtClean="0"/>
              <a:t>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140354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7FDF6B0-83E7-48C0-B942-486E98EA388D}" type="datetimeFigureOut">
              <a:rPr lang="en-US" smtClean="0"/>
              <a:t>11/1/2015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4114229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FDF6B0-83E7-48C0-B942-486E98EA388D}" type="datetimeFigureOut">
              <a:rPr lang="en-US" smtClean="0"/>
              <a:t>11/1/2015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3501999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FDF6B0-83E7-48C0-B942-486E98EA388D}" type="datetimeFigureOut">
              <a:rPr lang="en-US" smtClean="0"/>
              <a:t>11/1/2015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2225689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FDF6B0-83E7-48C0-B942-486E98EA388D}" type="datetimeFigureOut">
              <a:rPr lang="en-US" smtClean="0"/>
              <a:t>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673446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FDF6B0-83E7-48C0-B942-486E98EA388D}" type="datetimeFigureOut">
              <a:rPr lang="en-US" smtClean="0"/>
              <a:t>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888930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FDF6B0-83E7-48C0-B942-486E98EA388D}" type="datetimeFigureOut">
              <a:rPr lang="en-US" smtClean="0"/>
              <a:t>11/1/2015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1A4AF8-577A-47C9-8195-9A14306F439A}" type="slidenum">
              <a:rPr lang="en-US" smtClean="0"/>
              <a:t>‹#›</a:t>
            </a:fld>
            <a:endParaRPr lang="en-US"/>
          </a:p>
        </p:txBody>
      </p:sp>
    </p:spTree>
    <p:extLst>
      <p:ext uri="{BB962C8B-B14F-4D97-AF65-F5344CB8AC3E}">
        <p14:creationId xmlns:p14="http://schemas.microsoft.com/office/powerpoint/2010/main" val="33909162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842482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p:spPr>
        <p:txBody>
          <a:bodyPr/>
          <a:lstStyle/>
          <a:p>
            <a:r>
              <a:rPr lang="en-US" b="1" dirty="0" smtClean="0">
                <a:solidFill>
                  <a:schemeClr val="bg1"/>
                </a:solidFill>
              </a:rPr>
              <a:t>Jonah Chapter </a:t>
            </a:r>
            <a:r>
              <a:rPr lang="en-US" b="1" dirty="0" smtClean="0">
                <a:solidFill>
                  <a:schemeClr val="bg1"/>
                </a:solidFill>
              </a:rPr>
              <a:t>4 </a:t>
            </a:r>
            <a:r>
              <a:rPr lang="en-US" b="1" dirty="0" smtClean="0">
                <a:solidFill>
                  <a:schemeClr val="bg1"/>
                </a:solidFill>
              </a:rPr>
              <a:t>(ESV)</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b="1" dirty="0">
                <a:solidFill>
                  <a:schemeClr val="bg1"/>
                </a:solidFill>
              </a:rPr>
              <a:t>4 </a:t>
            </a:r>
            <a:r>
              <a:rPr lang="en-US" sz="3600" dirty="0">
                <a:solidFill>
                  <a:schemeClr val="bg1"/>
                </a:solidFill>
              </a:rPr>
              <a:t>But it displeased Jonah exceedingly, and he was angry. </a:t>
            </a:r>
            <a:r>
              <a:rPr lang="en-US" sz="3600" b="1" baseline="30000" dirty="0">
                <a:solidFill>
                  <a:schemeClr val="bg1"/>
                </a:solidFill>
              </a:rPr>
              <a:t>2 </a:t>
            </a:r>
            <a:r>
              <a:rPr lang="en-US" sz="3600" dirty="0">
                <a:solidFill>
                  <a:schemeClr val="bg1"/>
                </a:solidFill>
              </a:rPr>
              <a:t>And he prayed to the </a:t>
            </a:r>
            <a:r>
              <a:rPr lang="en-US" sz="3600" cap="small" dirty="0">
                <a:solidFill>
                  <a:schemeClr val="bg1"/>
                </a:solidFill>
              </a:rPr>
              <a:t>Lord</a:t>
            </a:r>
            <a:r>
              <a:rPr lang="en-US" sz="3600" dirty="0">
                <a:solidFill>
                  <a:schemeClr val="bg1"/>
                </a:solidFill>
              </a:rPr>
              <a:t> and said, “O </a:t>
            </a:r>
            <a:r>
              <a:rPr lang="en-US" sz="3600" cap="small" dirty="0">
                <a:solidFill>
                  <a:schemeClr val="bg1"/>
                </a:solidFill>
              </a:rPr>
              <a:t>Lord</a:t>
            </a:r>
            <a:r>
              <a:rPr lang="en-US" sz="3600" dirty="0">
                <a:solidFill>
                  <a:schemeClr val="bg1"/>
                </a:solidFill>
              </a:rPr>
              <a:t>, is not this what I said when I was yet in my country? That is why I made haste to flee to </a:t>
            </a:r>
            <a:r>
              <a:rPr lang="en-US" sz="3600" dirty="0" err="1">
                <a:solidFill>
                  <a:schemeClr val="bg1"/>
                </a:solidFill>
              </a:rPr>
              <a:t>Tarshish</a:t>
            </a:r>
            <a:r>
              <a:rPr lang="en-US" sz="3600" dirty="0">
                <a:solidFill>
                  <a:schemeClr val="bg1"/>
                </a:solidFill>
              </a:rPr>
              <a:t>; for I knew that you are a gracious God and merciful, slow to anger and abounding in steadfast love, and relenting from disaster. </a:t>
            </a:r>
            <a:r>
              <a:rPr lang="en-US" sz="3600" b="1" baseline="30000" dirty="0">
                <a:solidFill>
                  <a:schemeClr val="bg1"/>
                </a:solidFill>
              </a:rPr>
              <a:t>3 </a:t>
            </a:r>
            <a:r>
              <a:rPr lang="en-US" sz="3600" dirty="0">
                <a:solidFill>
                  <a:schemeClr val="bg1"/>
                </a:solidFill>
              </a:rPr>
              <a:t>Therefore now, O </a:t>
            </a:r>
            <a:r>
              <a:rPr lang="en-US" sz="3600" cap="small" dirty="0">
                <a:solidFill>
                  <a:schemeClr val="bg1"/>
                </a:solidFill>
              </a:rPr>
              <a:t>Lord</a:t>
            </a:r>
            <a:r>
              <a:rPr lang="en-US" sz="3600" dirty="0">
                <a:solidFill>
                  <a:schemeClr val="bg1"/>
                </a:solidFill>
              </a:rPr>
              <a:t>, please take my life from me, for it is better for me </a:t>
            </a:r>
            <a:r>
              <a:rPr lang="en-US" sz="3600" dirty="0" smtClean="0">
                <a:solidFill>
                  <a:schemeClr val="bg1"/>
                </a:solidFill>
              </a:rPr>
              <a:t>to</a:t>
            </a:r>
            <a:endParaRPr lang="en-US" sz="3600" dirty="0">
              <a:solidFill>
                <a:schemeClr val="bg1"/>
              </a:solidFill>
            </a:endParaRPr>
          </a:p>
        </p:txBody>
      </p:sp>
      <p:sp>
        <p:nvSpPr>
          <p:cNvPr id="6" name="TextBox 5"/>
          <p:cNvSpPr txBox="1"/>
          <p:nvPr/>
        </p:nvSpPr>
        <p:spPr>
          <a:xfrm>
            <a:off x="4226464" y="6369735"/>
            <a:ext cx="1354347" cy="646331"/>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7256906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p:spPr>
        <p:txBody>
          <a:bodyPr/>
          <a:lstStyle/>
          <a:p>
            <a:r>
              <a:rPr lang="en-US" b="1" dirty="0" smtClean="0">
                <a:solidFill>
                  <a:schemeClr val="bg1"/>
                </a:solidFill>
              </a:rPr>
              <a:t>Jonah Chapter </a:t>
            </a:r>
            <a:r>
              <a:rPr lang="en-US" b="1" dirty="0" smtClean="0">
                <a:solidFill>
                  <a:schemeClr val="bg1"/>
                </a:solidFill>
              </a:rPr>
              <a:t>4 </a:t>
            </a:r>
            <a:r>
              <a:rPr lang="en-US" b="1" dirty="0" smtClean="0">
                <a:solidFill>
                  <a:schemeClr val="bg1"/>
                </a:solidFill>
              </a:rPr>
              <a:t>(ESV)</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dirty="0">
                <a:solidFill>
                  <a:schemeClr val="bg1"/>
                </a:solidFill>
              </a:rPr>
              <a:t>die than to live.” </a:t>
            </a:r>
            <a:r>
              <a:rPr lang="en-US" sz="3600" b="1" baseline="30000" dirty="0">
                <a:solidFill>
                  <a:schemeClr val="bg1"/>
                </a:solidFill>
              </a:rPr>
              <a:t>4 </a:t>
            </a:r>
            <a:r>
              <a:rPr lang="en-US" sz="3600" dirty="0">
                <a:solidFill>
                  <a:schemeClr val="bg1"/>
                </a:solidFill>
              </a:rPr>
              <a:t>And the </a:t>
            </a:r>
            <a:r>
              <a:rPr lang="en-US" sz="3600" cap="small" dirty="0">
                <a:solidFill>
                  <a:schemeClr val="bg1"/>
                </a:solidFill>
              </a:rPr>
              <a:t>Lord</a:t>
            </a:r>
            <a:r>
              <a:rPr lang="en-US" sz="3600" dirty="0">
                <a:solidFill>
                  <a:schemeClr val="bg1"/>
                </a:solidFill>
              </a:rPr>
              <a:t> said, “Do you do well to be angry?” </a:t>
            </a:r>
            <a:endParaRPr lang="en-US" sz="3600" dirty="0">
              <a:solidFill>
                <a:schemeClr val="bg1"/>
              </a:solidFill>
            </a:endParaRPr>
          </a:p>
        </p:txBody>
      </p:sp>
      <p:sp>
        <p:nvSpPr>
          <p:cNvPr id="6" name="TextBox 5"/>
          <p:cNvSpPr txBox="1"/>
          <p:nvPr/>
        </p:nvSpPr>
        <p:spPr>
          <a:xfrm>
            <a:off x="4226464" y="6369735"/>
            <a:ext cx="1354347" cy="646331"/>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1460677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p:spPr>
        <p:txBody>
          <a:bodyPr/>
          <a:lstStyle/>
          <a:p>
            <a:r>
              <a:rPr lang="en-US" b="1" dirty="0" smtClean="0">
                <a:solidFill>
                  <a:schemeClr val="bg1"/>
                </a:solidFill>
              </a:rPr>
              <a:t>Jonah Chapter </a:t>
            </a:r>
            <a:r>
              <a:rPr lang="en-US" b="1" dirty="0" smtClean="0">
                <a:solidFill>
                  <a:schemeClr val="bg1"/>
                </a:solidFill>
              </a:rPr>
              <a:t>4 </a:t>
            </a:r>
            <a:r>
              <a:rPr lang="en-US" b="1" dirty="0" smtClean="0">
                <a:solidFill>
                  <a:schemeClr val="bg1"/>
                </a:solidFill>
              </a:rPr>
              <a:t>(ESV)</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b="1" baseline="30000" dirty="0">
                <a:solidFill>
                  <a:schemeClr val="bg1"/>
                </a:solidFill>
              </a:rPr>
              <a:t>5 </a:t>
            </a:r>
            <a:r>
              <a:rPr lang="en-US" sz="3600" dirty="0">
                <a:solidFill>
                  <a:schemeClr val="bg1"/>
                </a:solidFill>
              </a:rPr>
              <a:t>Jonah went out of the city and sat to the east of the city and made a booth for himself there. He sat under it in the shade, till he should see what would become of the city. </a:t>
            </a:r>
            <a:r>
              <a:rPr lang="en-US" sz="3600" b="1" baseline="30000" dirty="0">
                <a:solidFill>
                  <a:schemeClr val="bg1"/>
                </a:solidFill>
              </a:rPr>
              <a:t>6 </a:t>
            </a:r>
            <a:r>
              <a:rPr lang="en-US" sz="3600" dirty="0">
                <a:solidFill>
                  <a:schemeClr val="bg1"/>
                </a:solidFill>
              </a:rPr>
              <a:t>Now the </a:t>
            </a:r>
            <a:r>
              <a:rPr lang="en-US" sz="3600" cap="small" dirty="0">
                <a:solidFill>
                  <a:schemeClr val="bg1"/>
                </a:solidFill>
              </a:rPr>
              <a:t>Lord</a:t>
            </a:r>
            <a:r>
              <a:rPr lang="en-US" sz="3600" dirty="0">
                <a:solidFill>
                  <a:schemeClr val="bg1"/>
                </a:solidFill>
              </a:rPr>
              <a:t> God appointed a plant and made it come up over Jonah, that it might be a shade over his head, to save him from his discomfort. So Jonah was exceedingly glad because of the plant. </a:t>
            </a:r>
            <a:r>
              <a:rPr lang="en-US" sz="3600" b="1" baseline="30000" dirty="0">
                <a:solidFill>
                  <a:schemeClr val="bg1"/>
                </a:solidFill>
              </a:rPr>
              <a:t>7 </a:t>
            </a:r>
            <a:r>
              <a:rPr lang="en-US" sz="3600" dirty="0">
                <a:solidFill>
                  <a:schemeClr val="bg1"/>
                </a:solidFill>
              </a:rPr>
              <a:t>But when dawn came up the next day, God appointed a worm </a:t>
            </a:r>
            <a:r>
              <a:rPr lang="en-US" sz="3600" dirty="0" smtClean="0">
                <a:solidFill>
                  <a:schemeClr val="bg1"/>
                </a:solidFill>
              </a:rPr>
              <a:t>that </a:t>
            </a:r>
            <a:r>
              <a:rPr lang="en-US" sz="3600" dirty="0">
                <a:solidFill>
                  <a:schemeClr val="bg1"/>
                </a:solidFill>
              </a:rPr>
              <a:t>attacked the plant, </a:t>
            </a:r>
          </a:p>
          <a:p>
            <a:pPr marL="0" indent="0">
              <a:buNone/>
            </a:pPr>
            <a:endParaRPr lang="en-US" sz="3600" dirty="0">
              <a:solidFill>
                <a:schemeClr val="bg1"/>
              </a:solidFill>
            </a:endParaRPr>
          </a:p>
        </p:txBody>
      </p:sp>
      <p:sp>
        <p:nvSpPr>
          <p:cNvPr id="6" name="TextBox 5"/>
          <p:cNvSpPr txBox="1"/>
          <p:nvPr/>
        </p:nvSpPr>
        <p:spPr>
          <a:xfrm>
            <a:off x="4226464" y="6369735"/>
            <a:ext cx="1354347" cy="646331"/>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722535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p:spPr>
        <p:txBody>
          <a:bodyPr/>
          <a:lstStyle/>
          <a:p>
            <a:r>
              <a:rPr lang="en-US" b="1" dirty="0" smtClean="0">
                <a:solidFill>
                  <a:schemeClr val="bg1"/>
                </a:solidFill>
              </a:rPr>
              <a:t>Jonah Chapter </a:t>
            </a:r>
            <a:r>
              <a:rPr lang="en-US" b="1" dirty="0" smtClean="0">
                <a:solidFill>
                  <a:schemeClr val="bg1"/>
                </a:solidFill>
              </a:rPr>
              <a:t>4 </a:t>
            </a:r>
            <a:r>
              <a:rPr lang="en-US" b="1" dirty="0" smtClean="0">
                <a:solidFill>
                  <a:schemeClr val="bg1"/>
                </a:solidFill>
              </a:rPr>
              <a:t>(ESV)</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dirty="0">
                <a:solidFill>
                  <a:schemeClr val="bg1"/>
                </a:solidFill>
              </a:rPr>
              <a:t>so that it withered. </a:t>
            </a:r>
            <a:r>
              <a:rPr lang="en-US" sz="3600" b="1" baseline="30000" dirty="0">
                <a:solidFill>
                  <a:schemeClr val="bg1"/>
                </a:solidFill>
              </a:rPr>
              <a:t>8 </a:t>
            </a:r>
            <a:r>
              <a:rPr lang="en-US" sz="3600" dirty="0">
                <a:solidFill>
                  <a:schemeClr val="bg1"/>
                </a:solidFill>
              </a:rPr>
              <a:t>When the sun rose, God appointed a scorching east wind, and the sun beat down on the head of Jonah so that he was faint. And he asked that he might die and said, “It is better for me to die than to live.” </a:t>
            </a:r>
            <a:r>
              <a:rPr lang="en-US" sz="3600" b="1" baseline="30000" dirty="0">
                <a:solidFill>
                  <a:schemeClr val="bg1"/>
                </a:solidFill>
              </a:rPr>
              <a:t>9 </a:t>
            </a:r>
            <a:r>
              <a:rPr lang="en-US" sz="3600" dirty="0">
                <a:solidFill>
                  <a:schemeClr val="bg1"/>
                </a:solidFill>
              </a:rPr>
              <a:t>But God said to Jonah, “Do you do well to be angry for the plant?” And he said, “Yes, I do well to be angry, angry enough to die.” </a:t>
            </a:r>
            <a:r>
              <a:rPr lang="en-US" sz="3600" b="1" baseline="30000" dirty="0">
                <a:solidFill>
                  <a:schemeClr val="bg1"/>
                </a:solidFill>
              </a:rPr>
              <a:t>10 </a:t>
            </a:r>
            <a:r>
              <a:rPr lang="en-US" sz="3600" dirty="0">
                <a:solidFill>
                  <a:schemeClr val="bg1"/>
                </a:solidFill>
              </a:rPr>
              <a:t>And the </a:t>
            </a:r>
            <a:r>
              <a:rPr lang="en-US" sz="3600" cap="small" dirty="0">
                <a:solidFill>
                  <a:schemeClr val="bg1"/>
                </a:solidFill>
              </a:rPr>
              <a:t>Lord</a:t>
            </a:r>
            <a:r>
              <a:rPr lang="en-US" sz="3600" dirty="0">
                <a:solidFill>
                  <a:schemeClr val="bg1"/>
                </a:solidFill>
              </a:rPr>
              <a:t> said, “You pity the plant, for which you did not labor, nor did you make it grow, </a:t>
            </a:r>
            <a:endParaRPr lang="en-US" sz="3600" dirty="0">
              <a:solidFill>
                <a:schemeClr val="bg1"/>
              </a:solidFill>
            </a:endParaRPr>
          </a:p>
        </p:txBody>
      </p:sp>
      <p:sp>
        <p:nvSpPr>
          <p:cNvPr id="6" name="TextBox 5"/>
          <p:cNvSpPr txBox="1"/>
          <p:nvPr/>
        </p:nvSpPr>
        <p:spPr>
          <a:xfrm>
            <a:off x="4226464" y="6369735"/>
            <a:ext cx="1354347" cy="646331"/>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4582399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p:spPr>
        <p:txBody>
          <a:bodyPr/>
          <a:lstStyle/>
          <a:p>
            <a:r>
              <a:rPr lang="en-US" b="1" dirty="0" smtClean="0">
                <a:solidFill>
                  <a:schemeClr val="bg1"/>
                </a:solidFill>
              </a:rPr>
              <a:t>Jonah Chapter </a:t>
            </a:r>
            <a:r>
              <a:rPr lang="en-US" b="1" dirty="0" smtClean="0">
                <a:solidFill>
                  <a:schemeClr val="bg1"/>
                </a:solidFill>
              </a:rPr>
              <a:t>4 </a:t>
            </a:r>
            <a:r>
              <a:rPr lang="en-US" b="1" dirty="0" smtClean="0">
                <a:solidFill>
                  <a:schemeClr val="bg1"/>
                </a:solidFill>
              </a:rPr>
              <a:t>(ESV)</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dirty="0">
                <a:solidFill>
                  <a:schemeClr val="bg1"/>
                </a:solidFill>
              </a:rPr>
              <a:t>which came into being in a night and perished in a night. </a:t>
            </a:r>
            <a:r>
              <a:rPr lang="en-US" sz="3600" b="1" baseline="30000" dirty="0">
                <a:solidFill>
                  <a:schemeClr val="bg1"/>
                </a:solidFill>
              </a:rPr>
              <a:t>11 </a:t>
            </a:r>
            <a:r>
              <a:rPr lang="en-US" sz="3600" dirty="0">
                <a:solidFill>
                  <a:schemeClr val="bg1"/>
                </a:solidFill>
              </a:rPr>
              <a:t>And should not I pity Nineveh, that great city, in which there are more than 120,000 persons who do not know their right hand from their left, and also much cattle?”</a:t>
            </a:r>
            <a:endParaRPr lang="en-US" sz="3600" dirty="0">
              <a:solidFill>
                <a:schemeClr val="bg1"/>
              </a:solidFill>
            </a:endParaRPr>
          </a:p>
        </p:txBody>
      </p:sp>
      <p:sp>
        <p:nvSpPr>
          <p:cNvPr id="6" name="TextBox 5"/>
          <p:cNvSpPr txBox="1"/>
          <p:nvPr/>
        </p:nvSpPr>
        <p:spPr>
          <a:xfrm>
            <a:off x="4226464" y="6369735"/>
            <a:ext cx="1354347" cy="646331"/>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7655994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79506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631</TotalTime>
  <Words>63</Words>
  <Application>Microsoft Office PowerPoint</Application>
  <PresentationFormat>On-screen Show (4:3)</PresentationFormat>
  <Paragraphs>15</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Jonah Chapter 4 (ESV)</vt:lpstr>
      <vt:lpstr>Jonah Chapter 4 (ESV)</vt:lpstr>
      <vt:lpstr>Jonah Chapter 4 (ESV)</vt:lpstr>
      <vt:lpstr>Jonah Chapter 4 (ESV)</vt:lpstr>
      <vt:lpstr>Jonah Chapter 4 (ESV)</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Derek</dc:creator>
  <cp:lastModifiedBy>Derek</cp:lastModifiedBy>
  <cp:revision>60</cp:revision>
  <dcterms:created xsi:type="dcterms:W3CDTF">2015-04-12T15:11:48Z</dcterms:created>
  <dcterms:modified xsi:type="dcterms:W3CDTF">2015-11-01T16:16:07Z</dcterms:modified>
</cp:coreProperties>
</file>